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2" r:id="rId2"/>
    <p:sldId id="277" r:id="rId3"/>
    <p:sldId id="309" r:id="rId4"/>
    <p:sldId id="279" r:id="rId5"/>
    <p:sldId id="282" r:id="rId6"/>
    <p:sldId id="291" r:id="rId7"/>
    <p:sldId id="292" r:id="rId8"/>
    <p:sldId id="293" r:id="rId9"/>
    <p:sldId id="319" r:id="rId10"/>
    <p:sldId id="317" r:id="rId11"/>
    <p:sldId id="299" r:id="rId12"/>
    <p:sldId id="301" r:id="rId13"/>
    <p:sldId id="31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snapToObjects="1">
      <p:cViewPr>
        <p:scale>
          <a:sx n="81" d="100"/>
          <a:sy n="81" d="100"/>
        </p:scale>
        <p:origin x="-1648" y="-8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28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941D00-B903-4742-B295-6222ADB9D6A2}" type="datetimeFigureOut">
              <a:rPr lang="en-US" smtClean="0"/>
              <a:t>2/13/13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D131E9-BFED-F54F-B9CE-3C88EF1EB3AF}" type="slidenum">
              <a:rPr lang="en-US" smtClean="0"/>
              <a:t>‹#›</a:t>
            </a:fld>
            <a:endParaRPr lang="en-US"/>
          </a:p>
        </p:txBody>
      </p:sp>
    </p:spTree>
    <p:extLst>
      <p:ext uri="{BB962C8B-B14F-4D97-AF65-F5344CB8AC3E}">
        <p14:creationId xmlns:p14="http://schemas.microsoft.com/office/powerpoint/2010/main" val="882297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7895C-7E4B-7241-8980-01E809FD7526}" type="datetimeFigureOut">
              <a:rPr lang="en-US" smtClean="0"/>
              <a:t>2/13/13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64FF3-8B7C-744E-A460-170291D487CC}" type="slidenum">
              <a:rPr lang="en-US" smtClean="0"/>
              <a:t>‹#›</a:t>
            </a:fld>
            <a:endParaRPr lang="en-US"/>
          </a:p>
        </p:txBody>
      </p:sp>
    </p:spTree>
    <p:extLst>
      <p:ext uri="{BB962C8B-B14F-4D97-AF65-F5344CB8AC3E}">
        <p14:creationId xmlns:p14="http://schemas.microsoft.com/office/powerpoint/2010/main" val="2025270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Intro to Lesson 1 Activity 4.  Have students share</a:t>
            </a:r>
            <a:r>
              <a:rPr lang="en-US" baseline="0" dirty="0" smtClean="0"/>
              <a:t> their answers with the class. Remember: atoms last forever!</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1</a:t>
            </a:fld>
            <a:endParaRPr lang="en-US"/>
          </a:p>
        </p:txBody>
      </p:sp>
    </p:spTree>
    <p:extLst>
      <p:ext uri="{BB962C8B-B14F-4D97-AF65-F5344CB8AC3E}">
        <p14:creationId xmlns:p14="http://schemas.microsoft.com/office/powerpoint/2010/main" val="159100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who can share ideas about why atmospheric carbon goes</a:t>
            </a:r>
            <a:r>
              <a:rPr lang="en-US" baseline="0" dirty="0" smtClean="0"/>
              <a:t> up in the winter and down in the summer.</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2</a:t>
            </a:fld>
            <a:endParaRPr lang="en-US"/>
          </a:p>
        </p:txBody>
      </p:sp>
    </p:spTree>
    <p:extLst>
      <p:ext uri="{BB962C8B-B14F-4D97-AF65-F5344CB8AC3E}">
        <p14:creationId xmlns:p14="http://schemas.microsoft.com/office/powerpoint/2010/main" val="363888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that we know that carbon goes up in</a:t>
            </a:r>
            <a:r>
              <a:rPr lang="en-US" baseline="0" dirty="0" smtClean="0"/>
              <a:t> the winter and down in the summer, we want to figure out why this happens. </a:t>
            </a:r>
          </a:p>
          <a:p>
            <a:r>
              <a:rPr lang="en-US" sz="1200" kern="1200" dirty="0" smtClean="0">
                <a:solidFill>
                  <a:schemeClr val="tx1"/>
                </a:solidFill>
                <a:effectLst/>
                <a:latin typeface="+mn-lt"/>
                <a:ea typeface="+mn-ea"/>
                <a:cs typeface="+mn-cs"/>
              </a:rPr>
              <a:t>Ask students to think about how photosynthesis and cellular respiration affect pool sizes. Invite them to explain how this relates to the seasonal trend in the Keeling Curve. </a:t>
            </a:r>
            <a:endParaRPr lang="en-US" dirty="0"/>
          </a:p>
        </p:txBody>
      </p:sp>
      <p:sp>
        <p:nvSpPr>
          <p:cNvPr id="4" name="Slide Number Placeholder 3"/>
          <p:cNvSpPr>
            <a:spLocks noGrp="1"/>
          </p:cNvSpPr>
          <p:nvPr>
            <p:ph type="sldNum" sz="quarter" idx="10"/>
          </p:nvPr>
        </p:nvSpPr>
        <p:spPr/>
        <p:txBody>
          <a:bodyPr/>
          <a:lstStyle/>
          <a:p>
            <a:fld id="{76364FF3-8B7C-744E-A460-170291D487CC}" type="slidenum">
              <a:rPr lang="en-US" smtClean="0"/>
              <a:t>3</a:t>
            </a:fld>
            <a:endParaRPr lang="en-US"/>
          </a:p>
        </p:txBody>
      </p:sp>
    </p:spTree>
    <p:extLst>
      <p:ext uri="{BB962C8B-B14F-4D97-AF65-F5344CB8AC3E}">
        <p14:creationId xmlns:p14="http://schemas.microsoft.com/office/powerpoint/2010/main" val="159100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think about how photosynthesis and cellular respiration affect pool sizes. Invite them to explain how this relates to the seasonal trend in the Keeling Curve. If you need to, revisit the image of the Keeling curve on slide 10. Use slides 15-18 to ask questions about photosynthesis and respiration. Invite students to suggest how carbon moves as a result of these carbon transforming </a:t>
            </a:r>
            <a:r>
              <a:rPr lang="en-US" sz="1200" kern="1200" dirty="0" err="1" smtClean="0">
                <a:solidFill>
                  <a:schemeClr val="tx1"/>
                </a:solidFill>
                <a:effectLst/>
                <a:latin typeface="+mn-lt"/>
                <a:ea typeface="+mn-ea"/>
                <a:cs typeface="+mn-cs"/>
              </a:rPr>
              <a:t>prossesses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364FF3-8B7C-744E-A460-170291D487CC}" type="slidenum">
              <a:rPr lang="en-US" smtClean="0"/>
              <a:t>4</a:t>
            </a:fld>
            <a:endParaRPr lang="en-US"/>
          </a:p>
        </p:txBody>
      </p:sp>
    </p:spTree>
    <p:extLst>
      <p:ext uri="{BB962C8B-B14F-4D97-AF65-F5344CB8AC3E}">
        <p14:creationId xmlns:p14="http://schemas.microsoft.com/office/powerpoint/2010/main" val="159100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Round 1 using this slide</a:t>
            </a:r>
          </a:p>
          <a:p>
            <a:r>
              <a:rPr lang="en-US" dirty="0" smtClean="0"/>
              <a:t>In the summer, the atmosphere</a:t>
            </a:r>
            <a:r>
              <a:rPr lang="en-US" baseline="0" dirty="0" smtClean="0"/>
              <a:t> pool gets smaller and the biomass pool gets larger.</a:t>
            </a:r>
          </a:p>
        </p:txBody>
      </p:sp>
      <p:sp>
        <p:nvSpPr>
          <p:cNvPr id="4" name="Slide Number Placeholder 3"/>
          <p:cNvSpPr>
            <a:spLocks noGrp="1"/>
          </p:cNvSpPr>
          <p:nvPr>
            <p:ph type="sldNum" sz="quarter" idx="10"/>
          </p:nvPr>
        </p:nvSpPr>
        <p:spPr/>
        <p:txBody>
          <a:bodyPr/>
          <a:lstStyle/>
          <a:p>
            <a:fld id="{76364FF3-8B7C-744E-A460-170291D487CC}" type="slidenum">
              <a:rPr lang="en-US" smtClean="0"/>
              <a:t>5</a:t>
            </a:fld>
            <a:endParaRPr lang="en-US"/>
          </a:p>
        </p:txBody>
      </p:sp>
    </p:spTree>
    <p:extLst>
      <p:ext uri="{BB962C8B-B14F-4D97-AF65-F5344CB8AC3E}">
        <p14:creationId xmlns:p14="http://schemas.microsoft.com/office/powerpoint/2010/main" val="350824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PHOTOSYNTHESIS AND CELLULAR RESPIRATION</a:t>
            </a:r>
            <a:endParaRPr lang="en-US" baseline="0" dirty="0" smtClean="0"/>
          </a:p>
        </p:txBody>
      </p:sp>
      <p:sp>
        <p:nvSpPr>
          <p:cNvPr id="4" name="Slide Number Placeholder 3"/>
          <p:cNvSpPr>
            <a:spLocks noGrp="1"/>
          </p:cNvSpPr>
          <p:nvPr>
            <p:ph type="sldNum" sz="quarter" idx="10"/>
          </p:nvPr>
        </p:nvSpPr>
        <p:spPr/>
        <p:txBody>
          <a:bodyPr/>
          <a:lstStyle/>
          <a:p>
            <a:fld id="{76364FF3-8B7C-744E-A460-170291D487CC}" type="slidenum">
              <a:rPr lang="en-US" smtClean="0"/>
              <a:t>6</a:t>
            </a:fld>
            <a:endParaRPr lang="en-US"/>
          </a:p>
        </p:txBody>
      </p:sp>
    </p:spTree>
    <p:extLst>
      <p:ext uri="{BB962C8B-B14F-4D97-AF65-F5344CB8AC3E}">
        <p14:creationId xmlns:p14="http://schemas.microsoft.com/office/powerpoint/2010/main" val="350824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Photosynthesis</a:t>
            </a:r>
            <a:r>
              <a:rPr lang="en-US" baseline="0" dirty="0" smtClean="0"/>
              <a:t> sequesters carbon from the CO</a:t>
            </a:r>
            <a:r>
              <a:rPr lang="en-US" baseline="-25000" dirty="0" smtClean="0"/>
              <a:t>2</a:t>
            </a:r>
            <a:r>
              <a:rPr lang="en-US" baseline="0" dirty="0" smtClean="0"/>
              <a:t> in the atmosphere, turning it into biomass.</a:t>
            </a:r>
          </a:p>
        </p:txBody>
      </p:sp>
      <p:sp>
        <p:nvSpPr>
          <p:cNvPr id="4" name="Slide Number Placeholder 3"/>
          <p:cNvSpPr>
            <a:spLocks noGrp="1"/>
          </p:cNvSpPr>
          <p:nvPr>
            <p:ph type="sldNum" sz="quarter" idx="10"/>
          </p:nvPr>
        </p:nvSpPr>
        <p:spPr/>
        <p:txBody>
          <a:bodyPr/>
          <a:lstStyle/>
          <a:p>
            <a:fld id="{76364FF3-8B7C-744E-A460-170291D487CC}" type="slidenum">
              <a:rPr lang="en-US" smtClean="0"/>
              <a:t>7</a:t>
            </a:fld>
            <a:endParaRPr lang="en-US"/>
          </a:p>
        </p:txBody>
      </p:sp>
    </p:spTree>
    <p:extLst>
      <p:ext uri="{BB962C8B-B14F-4D97-AF65-F5344CB8AC3E}">
        <p14:creationId xmlns:p14="http://schemas.microsoft.com/office/powerpoint/2010/main" val="350824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 respiration turns organic carbon (biomass, glucose) back into inorganic carbon (CO</a:t>
            </a:r>
            <a:r>
              <a:rPr lang="en-US" baseline="-25000" dirty="0" smtClean="0"/>
              <a:t>2</a:t>
            </a:r>
            <a:r>
              <a:rPr lang="en-US" dirty="0" smtClean="0"/>
              <a:t>)</a:t>
            </a:r>
            <a:r>
              <a:rPr lang="en-US" baseline="0" dirty="0" smtClean="0"/>
              <a:t> and returns it to the atmosphere pool.</a:t>
            </a:r>
          </a:p>
        </p:txBody>
      </p:sp>
      <p:sp>
        <p:nvSpPr>
          <p:cNvPr id="4" name="Slide Number Placeholder 3"/>
          <p:cNvSpPr>
            <a:spLocks noGrp="1"/>
          </p:cNvSpPr>
          <p:nvPr>
            <p:ph type="sldNum" sz="quarter" idx="10"/>
          </p:nvPr>
        </p:nvSpPr>
        <p:spPr/>
        <p:txBody>
          <a:bodyPr/>
          <a:lstStyle/>
          <a:p>
            <a:fld id="{76364FF3-8B7C-744E-A460-170291D487CC}" type="slidenum">
              <a:rPr lang="en-US" smtClean="0"/>
              <a:t>8</a:t>
            </a:fld>
            <a:endParaRPr lang="en-US"/>
          </a:p>
        </p:txBody>
      </p:sp>
    </p:spTree>
    <p:extLst>
      <p:ext uri="{BB962C8B-B14F-4D97-AF65-F5344CB8AC3E}">
        <p14:creationId xmlns:p14="http://schemas.microsoft.com/office/powerpoint/2010/main" val="350824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Cellular respiration turns organic carbon (biomass, glucose) back into inorganic carbon (CO</a:t>
            </a:r>
            <a:r>
              <a:rPr lang="en-US" baseline="-25000" dirty="0" smtClean="0"/>
              <a:t>2</a:t>
            </a:r>
            <a:r>
              <a:rPr lang="en-US" dirty="0" smtClean="0"/>
              <a:t>)</a:t>
            </a:r>
            <a:r>
              <a:rPr lang="en-US" baseline="0" dirty="0" smtClean="0"/>
              <a:t> and returns it to the atmosphere pool.</a:t>
            </a:r>
          </a:p>
        </p:txBody>
      </p:sp>
      <p:sp>
        <p:nvSpPr>
          <p:cNvPr id="4" name="Slide Number Placeholder 3"/>
          <p:cNvSpPr>
            <a:spLocks noGrp="1"/>
          </p:cNvSpPr>
          <p:nvPr>
            <p:ph type="sldNum" sz="quarter" idx="10"/>
          </p:nvPr>
        </p:nvSpPr>
        <p:spPr/>
        <p:txBody>
          <a:bodyPr/>
          <a:lstStyle/>
          <a:p>
            <a:fld id="{76364FF3-8B7C-744E-A460-170291D487CC}" type="slidenum">
              <a:rPr lang="en-US" smtClean="0"/>
              <a:t>9</a:t>
            </a:fld>
            <a:endParaRPr lang="en-US"/>
          </a:p>
        </p:txBody>
      </p:sp>
    </p:spTree>
    <p:extLst>
      <p:ext uri="{BB962C8B-B14F-4D97-AF65-F5344CB8AC3E}">
        <p14:creationId xmlns:p14="http://schemas.microsoft.com/office/powerpoint/2010/main" val="350824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15445-A55C-E140-8DA6-F2233A0EBB4E}" type="datetime1">
              <a:rPr lang="en-US" smtClean="0"/>
              <a:t>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26642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E4674-D831-7247-9559-FABD79B7B077}" type="datetime1">
              <a:rPr lang="en-US" smtClean="0"/>
              <a:t>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94741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53B63-F034-4240-986E-926E59CA04AC}" type="datetime1">
              <a:rPr lang="en-US" smtClean="0"/>
              <a:t>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98857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9CBC6-0C43-9249-B17F-C24179F1FCAC}" type="datetime1">
              <a:rPr lang="en-US" smtClean="0"/>
              <a:t>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39275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30425-B7BF-7E41-9C54-F00B8F39B5F9}" type="datetime1">
              <a:rPr lang="en-US" smtClean="0"/>
              <a:t>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06478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60ADE3-FBAB-2144-A44B-851D68C97FFB}" type="datetime1">
              <a:rPr lang="en-US" smtClean="0"/>
              <a:t>2/13/13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310785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3A2F0A-A91D-8049-9CCC-12F1132BDAAD}" type="datetime1">
              <a:rPr lang="en-US" smtClean="0"/>
              <a:t>2/13/13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341555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C57E2-4A65-E142-A463-543EC9E9C7E7}" type="datetime1">
              <a:rPr lang="en-US" smtClean="0"/>
              <a:t>2/13/13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25822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65776-F92D-7040-B2E9-7A579540FA49}" type="datetime1">
              <a:rPr lang="en-US" smtClean="0"/>
              <a:t>2/13/13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21817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E75B-5E37-B24A-8E7A-34380667C1D4}" type="datetime1">
              <a:rPr lang="en-US" smtClean="0"/>
              <a:t>2/13/13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419491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9ECB-3789-E74B-9AC8-421DA3D3A6B7}" type="datetime1">
              <a:rPr lang="en-US" smtClean="0"/>
              <a:t>2/13/13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FB0BE-6E93-D74B-B591-CDA2481F351A}" type="slidenum">
              <a:rPr lang="en-US" smtClean="0"/>
              <a:t>‹#›</a:t>
            </a:fld>
            <a:endParaRPr lang="en-US"/>
          </a:p>
        </p:txBody>
      </p:sp>
    </p:spTree>
    <p:extLst>
      <p:ext uri="{BB962C8B-B14F-4D97-AF65-F5344CB8AC3E}">
        <p14:creationId xmlns:p14="http://schemas.microsoft.com/office/powerpoint/2010/main" val="140471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2D99-FD85-3A4D-91A8-4FD7C457A9B0}" type="datetime1">
              <a:rPr lang="en-US" smtClean="0"/>
              <a:t>2/13/13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FB0BE-6E93-D74B-B591-CDA2481F351A}" type="slidenum">
              <a:rPr lang="en-US" smtClean="0"/>
              <a:t>‹#›</a:t>
            </a:fld>
            <a:endParaRPr lang="en-US"/>
          </a:p>
        </p:txBody>
      </p:sp>
    </p:spTree>
    <p:extLst>
      <p:ext uri="{BB962C8B-B14F-4D97-AF65-F5344CB8AC3E}">
        <p14:creationId xmlns:p14="http://schemas.microsoft.com/office/powerpoint/2010/main" val="2994495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EFB0BE-6E93-D74B-B591-CDA2481F351A}" type="slidenum">
              <a:rPr lang="en-US" smtClean="0"/>
              <a:t>1</a:t>
            </a:fld>
            <a:endParaRPr lang="en-US"/>
          </a:p>
        </p:txBody>
      </p:sp>
      <p:pic>
        <p:nvPicPr>
          <p:cNvPr id="6" name="Picture 5"/>
          <p:cNvPicPr>
            <a:picLocks noChangeAspect="1"/>
          </p:cNvPicPr>
          <p:nvPr/>
        </p:nvPicPr>
        <p:blipFill>
          <a:blip r:embed="rId3"/>
          <a:stretch>
            <a:fillRect/>
          </a:stretch>
        </p:blipFill>
        <p:spPr>
          <a:xfrm>
            <a:off x="1097434" y="1771663"/>
            <a:ext cx="7119817" cy="4661653"/>
          </a:xfrm>
          <a:prstGeom prst="rect">
            <a:avLst/>
          </a:prstGeom>
        </p:spPr>
      </p:pic>
      <p:sp>
        <p:nvSpPr>
          <p:cNvPr id="5" name="Title 4"/>
          <p:cNvSpPr>
            <a:spLocks noGrp="1"/>
          </p:cNvSpPr>
          <p:nvPr>
            <p:ph type="title"/>
          </p:nvPr>
        </p:nvSpPr>
        <p:spPr/>
        <p:txBody>
          <a:bodyPr>
            <a:normAutofit fontScale="90000"/>
          </a:bodyPr>
          <a:lstStyle/>
          <a:p>
            <a:r>
              <a:rPr lang="en-US" dirty="0" smtClean="0">
                <a:solidFill>
                  <a:schemeClr val="bg1"/>
                </a:solidFill>
              </a:rPr>
              <a:t>Human Energy Systems </a:t>
            </a:r>
            <a:br>
              <a:rPr lang="en-US" dirty="0" smtClean="0">
                <a:solidFill>
                  <a:schemeClr val="bg1"/>
                </a:solidFill>
              </a:rPr>
            </a:br>
            <a:r>
              <a:rPr lang="en-US" smtClean="0">
                <a:solidFill>
                  <a:schemeClr val="bg1"/>
                </a:solidFill>
              </a:rPr>
              <a:t>Lesson 2 Activity 2</a:t>
            </a:r>
            <a:endParaRPr lang="en-US" dirty="0">
              <a:solidFill>
                <a:schemeClr val="bg1"/>
              </a:solidFill>
            </a:endParaRPr>
          </a:p>
        </p:txBody>
      </p:sp>
    </p:spTree>
    <p:extLst>
      <p:ext uri="{BB962C8B-B14F-4D97-AF65-F5344CB8AC3E}">
        <p14:creationId xmlns:p14="http://schemas.microsoft.com/office/powerpoint/2010/main" val="21192237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bs circle 01.png"/>
          <p:cNvPicPr>
            <a:picLocks noChangeAspect="1"/>
          </p:cNvPicPr>
          <p:nvPr/>
        </p:nvPicPr>
        <p:blipFill rotWithShape="1">
          <a:blip r:embed="rId2">
            <a:extLst>
              <a:ext uri="{28A0092B-C50C-407E-A947-70E740481C1C}">
                <a14:useLocalDpi xmlns:a14="http://schemas.microsoft.com/office/drawing/2010/main" val="0"/>
              </a:ext>
            </a:extLst>
          </a:blip>
          <a:srcRect l="44932" t="51838" r="36264"/>
          <a:stretch/>
        </p:blipFill>
        <p:spPr>
          <a:xfrm>
            <a:off x="6402777" y="4054510"/>
            <a:ext cx="1658791" cy="2803490"/>
          </a:xfrm>
          <a:prstGeom prst="rect">
            <a:avLst/>
          </a:prstGeom>
        </p:spPr>
      </p:pic>
      <p:sp>
        <p:nvSpPr>
          <p:cNvPr id="2" name="Title 1"/>
          <p:cNvSpPr>
            <a:spLocks noGrp="1"/>
          </p:cNvSpPr>
          <p:nvPr>
            <p:ph type="title"/>
          </p:nvPr>
        </p:nvSpPr>
        <p:spPr/>
        <p:txBody>
          <a:bodyPr/>
          <a:lstStyle/>
          <a:p>
            <a:r>
              <a:rPr lang="en-US" dirty="0" smtClean="0"/>
              <a:t>Energy in the Biomass pool</a:t>
            </a:r>
            <a:endParaRPr lang="en-US" dirty="0"/>
          </a:p>
        </p:txBody>
      </p:sp>
      <p:sp>
        <p:nvSpPr>
          <p:cNvPr id="3" name="Content Placeholder 2"/>
          <p:cNvSpPr>
            <a:spLocks noGrp="1"/>
          </p:cNvSpPr>
          <p:nvPr>
            <p:ph sz="half" idx="1"/>
          </p:nvPr>
        </p:nvSpPr>
        <p:spPr>
          <a:xfrm>
            <a:off x="457200" y="1600200"/>
            <a:ext cx="8229600" cy="1974819"/>
          </a:xfrm>
        </p:spPr>
        <p:txBody>
          <a:bodyPr>
            <a:normAutofit/>
          </a:bodyPr>
          <a:lstStyle/>
          <a:p>
            <a:r>
              <a:rPr lang="en-US" dirty="0" smtClean="0"/>
              <a:t>How does energy enter the biomass pool? (remember rule #3: Energy flows! Energy can never be created or destroyed. It has to come from somewhere). </a:t>
            </a:r>
          </a:p>
          <a:p>
            <a:endParaRPr lang="en-US" dirty="0"/>
          </a:p>
        </p:txBody>
      </p:sp>
      <p:pic>
        <p:nvPicPr>
          <p:cNvPr id="7" name="Picture 6"/>
          <p:cNvPicPr>
            <a:picLocks noChangeAspect="1"/>
          </p:cNvPicPr>
          <p:nvPr/>
        </p:nvPicPr>
        <p:blipFill>
          <a:blip r:embed="rId3"/>
          <a:stretch>
            <a:fillRect/>
          </a:stretch>
        </p:blipFill>
        <p:spPr>
          <a:xfrm>
            <a:off x="8061568" y="0"/>
            <a:ext cx="976923" cy="976923"/>
          </a:xfrm>
          <a:prstGeom prst="rect">
            <a:avLst/>
          </a:prstGeom>
        </p:spPr>
      </p:pic>
      <p:sp>
        <p:nvSpPr>
          <p:cNvPr id="4" name="Freeform 3"/>
          <p:cNvSpPr/>
          <p:nvPr/>
        </p:nvSpPr>
        <p:spPr>
          <a:xfrm rot="20778647">
            <a:off x="7953661" y="1192696"/>
            <a:ext cx="1125319" cy="3822904"/>
          </a:xfrm>
          <a:custGeom>
            <a:avLst/>
            <a:gdLst>
              <a:gd name="connsiteX0" fmla="*/ 1445846 w 1445846"/>
              <a:gd name="connsiteY0" fmla="*/ 7090 h 3074629"/>
              <a:gd name="connsiteX1" fmla="*/ 722923 w 1445846"/>
              <a:gd name="connsiteY1" fmla="*/ 143859 h 3074629"/>
              <a:gd name="connsiteX2" fmla="*/ 1055077 w 1445846"/>
              <a:gd name="connsiteY2" fmla="*/ 984013 h 3074629"/>
              <a:gd name="connsiteX3" fmla="*/ 293077 w 1445846"/>
              <a:gd name="connsiteY3" fmla="*/ 1140321 h 3074629"/>
              <a:gd name="connsiteX4" fmla="*/ 879231 w 1445846"/>
              <a:gd name="connsiteY4" fmla="*/ 1726475 h 3074629"/>
              <a:gd name="connsiteX5" fmla="*/ 117231 w 1445846"/>
              <a:gd name="connsiteY5" fmla="*/ 2117244 h 3074629"/>
              <a:gd name="connsiteX6" fmla="*/ 703384 w 1445846"/>
              <a:gd name="connsiteY6" fmla="*/ 2664321 h 3074629"/>
              <a:gd name="connsiteX7" fmla="*/ 0 w 1445846"/>
              <a:gd name="connsiteY7" fmla="*/ 3074629 h 3074629"/>
              <a:gd name="connsiteX8" fmla="*/ 0 w 1445846"/>
              <a:gd name="connsiteY8" fmla="*/ 3074629 h 30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46" h="3074629">
                <a:moveTo>
                  <a:pt x="1445846" y="7090"/>
                </a:moveTo>
                <a:cubicBezTo>
                  <a:pt x="1116948" y="-5936"/>
                  <a:pt x="788051" y="-18961"/>
                  <a:pt x="722923" y="143859"/>
                </a:cubicBezTo>
                <a:cubicBezTo>
                  <a:pt x="657795" y="306679"/>
                  <a:pt x="1126718" y="817936"/>
                  <a:pt x="1055077" y="984013"/>
                </a:cubicBezTo>
                <a:cubicBezTo>
                  <a:pt x="983436" y="1150090"/>
                  <a:pt x="322385" y="1016577"/>
                  <a:pt x="293077" y="1140321"/>
                </a:cubicBezTo>
                <a:cubicBezTo>
                  <a:pt x="263769" y="1264065"/>
                  <a:pt x="908539" y="1563654"/>
                  <a:pt x="879231" y="1726475"/>
                </a:cubicBezTo>
                <a:cubicBezTo>
                  <a:pt x="849923" y="1889296"/>
                  <a:pt x="146539" y="1960936"/>
                  <a:pt x="117231" y="2117244"/>
                </a:cubicBezTo>
                <a:cubicBezTo>
                  <a:pt x="87923" y="2273552"/>
                  <a:pt x="722922" y="2504757"/>
                  <a:pt x="703384" y="2664321"/>
                </a:cubicBezTo>
                <a:cubicBezTo>
                  <a:pt x="683846" y="2823885"/>
                  <a:pt x="0" y="3074629"/>
                  <a:pt x="0" y="3074629"/>
                </a:cubicBezTo>
                <a:lnTo>
                  <a:pt x="0" y="3074629"/>
                </a:lnTo>
              </a:path>
            </a:pathLst>
          </a:custGeom>
          <a:ln w="6985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bunny circle 05.png"/>
          <p:cNvPicPr>
            <a:picLocks noChangeAspect="1"/>
          </p:cNvPicPr>
          <p:nvPr/>
        </p:nvPicPr>
        <p:blipFill rotWithShape="1">
          <a:blip r:embed="rId4">
            <a:extLst>
              <a:ext uri="{28A0092B-C50C-407E-A947-70E740481C1C}">
                <a14:useLocalDpi xmlns:a14="http://schemas.microsoft.com/office/drawing/2010/main" val="0"/>
              </a:ext>
            </a:extLst>
          </a:blip>
          <a:srcRect l="66528" t="46760" r="19793" b="30114"/>
          <a:stretch/>
        </p:blipFill>
        <p:spPr>
          <a:xfrm>
            <a:off x="7517289" y="4909732"/>
            <a:ext cx="1588866" cy="1777594"/>
          </a:xfrm>
          <a:prstGeom prst="rect">
            <a:avLst/>
          </a:prstGeom>
        </p:spPr>
      </p:pic>
      <p:sp>
        <p:nvSpPr>
          <p:cNvPr id="6" name="Slide Number Placeholder 5"/>
          <p:cNvSpPr>
            <a:spLocks noGrp="1"/>
          </p:cNvSpPr>
          <p:nvPr>
            <p:ph type="sldNum" sz="quarter" idx="12"/>
          </p:nvPr>
        </p:nvSpPr>
        <p:spPr/>
        <p:txBody>
          <a:bodyPr/>
          <a:lstStyle/>
          <a:p>
            <a:fld id="{57EFB0BE-6E93-D74B-B591-CDA2481F351A}" type="slidenum">
              <a:rPr lang="en-US" smtClean="0"/>
              <a:t>10</a:t>
            </a:fld>
            <a:endParaRPr lang="en-US"/>
          </a:p>
        </p:txBody>
      </p:sp>
      <p:sp>
        <p:nvSpPr>
          <p:cNvPr id="9" name="TextBox 8"/>
          <p:cNvSpPr txBox="1"/>
          <p:nvPr/>
        </p:nvSpPr>
        <p:spPr>
          <a:xfrm>
            <a:off x="580075" y="4713070"/>
            <a:ext cx="5706670" cy="1754327"/>
          </a:xfrm>
          <a:prstGeom prst="rect">
            <a:avLst/>
          </a:prstGeom>
          <a:noFill/>
        </p:spPr>
        <p:txBody>
          <a:bodyPr wrap="square" rtlCol="0">
            <a:spAutoFit/>
          </a:bodyPr>
          <a:lstStyle/>
          <a:p>
            <a:r>
              <a:rPr lang="en-US" dirty="0"/>
              <a:t>Through the process of photosynthesis, plants absorb sunlight energy and sequester it in C-C and C-H bonds of sugar molecules. This energy may be stored in the plant, or may be eaten by an animal. This is how energy enters the biomass pool.</a:t>
            </a:r>
          </a:p>
          <a:p>
            <a:endParaRPr lang="en-US" dirty="0"/>
          </a:p>
        </p:txBody>
      </p:sp>
    </p:spTree>
    <p:extLst>
      <p:ext uri="{BB962C8B-B14F-4D97-AF65-F5344CB8AC3E}">
        <p14:creationId xmlns:p14="http://schemas.microsoft.com/office/powerpoint/2010/main" val="853869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xit" presetSubtype="1" fill="hold" grpId="1" nodeType="withEffect">
                                  <p:stCondLst>
                                    <p:cond delay="1500"/>
                                  </p:stCondLst>
                                  <p:childTnLst>
                                    <p:animEffect transition="out" filter="wipe(up)">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32" presetClass="emph" presetSubtype="0" fill="hold" nodeType="withEffect">
                                  <p:stCondLst>
                                    <p:cond delay="200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the Atmosphere pool</a:t>
            </a:r>
            <a:endParaRPr lang="en-US" dirty="0"/>
          </a:p>
        </p:txBody>
      </p:sp>
      <p:sp>
        <p:nvSpPr>
          <p:cNvPr id="3" name="Content Placeholder 2"/>
          <p:cNvSpPr>
            <a:spLocks noGrp="1"/>
          </p:cNvSpPr>
          <p:nvPr>
            <p:ph sz="half" idx="1"/>
          </p:nvPr>
        </p:nvSpPr>
        <p:spPr>
          <a:xfrm>
            <a:off x="457200" y="1600201"/>
            <a:ext cx="8229600" cy="1081064"/>
          </a:xfrm>
        </p:spPr>
        <p:txBody>
          <a:bodyPr>
            <a:normAutofit/>
          </a:bodyPr>
          <a:lstStyle/>
          <a:p>
            <a:r>
              <a:rPr lang="en-US" dirty="0" smtClean="0"/>
              <a:t>How does chemical energy leave the biomass pool and enter the atmosphere pool?</a:t>
            </a:r>
          </a:p>
          <a:p>
            <a:endParaRPr lang="en-US" sz="1800" dirty="0" smtClean="0"/>
          </a:p>
          <a:p>
            <a:endParaRPr lang="en-US" sz="1800" dirty="0"/>
          </a:p>
        </p:txBody>
      </p:sp>
      <p:pic>
        <p:nvPicPr>
          <p:cNvPr id="4" name="Picture 3" descr="forbs circle 02.png"/>
          <p:cNvPicPr>
            <a:picLocks noChangeAspect="1"/>
          </p:cNvPicPr>
          <p:nvPr/>
        </p:nvPicPr>
        <p:blipFill rotWithShape="1">
          <a:blip r:embed="rId2">
            <a:extLst>
              <a:ext uri="{28A0092B-C50C-407E-A947-70E740481C1C}">
                <a14:useLocalDpi xmlns:a14="http://schemas.microsoft.com/office/drawing/2010/main" val="0"/>
              </a:ext>
            </a:extLst>
          </a:blip>
          <a:srcRect l="11471" t="52597" r="70836" b="13250"/>
          <a:stretch/>
        </p:blipFill>
        <p:spPr>
          <a:xfrm>
            <a:off x="7374607" y="4454981"/>
            <a:ext cx="1881102" cy="2403020"/>
          </a:xfrm>
          <a:prstGeom prst="rect">
            <a:avLst/>
          </a:prstGeom>
        </p:spPr>
      </p:pic>
      <p:pic>
        <p:nvPicPr>
          <p:cNvPr id="5" name="Picture 4" descr="bunny circle 03.png"/>
          <p:cNvPicPr>
            <a:picLocks noChangeAspect="1"/>
          </p:cNvPicPr>
          <p:nvPr/>
        </p:nvPicPr>
        <p:blipFill rotWithShape="1">
          <a:blip r:embed="rId3">
            <a:extLst>
              <a:ext uri="{28A0092B-C50C-407E-A947-70E740481C1C}">
                <a14:useLocalDpi xmlns:a14="http://schemas.microsoft.com/office/drawing/2010/main" val="0"/>
              </a:ext>
            </a:extLst>
          </a:blip>
          <a:srcRect l="53846" t="47644" r="34916" b="31484"/>
          <a:stretch/>
        </p:blipFill>
        <p:spPr>
          <a:xfrm>
            <a:off x="6306484" y="5001846"/>
            <a:ext cx="1274439" cy="1566498"/>
          </a:xfrm>
          <a:prstGeom prst="rect">
            <a:avLst/>
          </a:prstGeom>
        </p:spPr>
      </p:pic>
      <p:pic>
        <p:nvPicPr>
          <p:cNvPr id="6" name="Picture 5" descr="bunny circle 01.png"/>
          <p:cNvPicPr>
            <a:picLocks noChangeAspect="1"/>
          </p:cNvPicPr>
          <p:nvPr/>
        </p:nvPicPr>
        <p:blipFill rotWithShape="1">
          <a:blip r:embed="rId4">
            <a:extLst>
              <a:ext uri="{28A0092B-C50C-407E-A947-70E740481C1C}">
                <a14:useLocalDpi xmlns:a14="http://schemas.microsoft.com/office/drawing/2010/main" val="0"/>
              </a:ext>
            </a:extLst>
          </a:blip>
          <a:srcRect l="24348" t="55428" r="59030" b="21578"/>
          <a:stretch/>
        </p:blipFill>
        <p:spPr>
          <a:xfrm>
            <a:off x="4802102" y="5138615"/>
            <a:ext cx="2016821" cy="1846385"/>
          </a:xfrm>
          <a:prstGeom prst="rect">
            <a:avLst/>
          </a:prstGeom>
        </p:spPr>
      </p:pic>
      <p:sp>
        <p:nvSpPr>
          <p:cNvPr id="7" name="Freeform 6"/>
          <p:cNvSpPr/>
          <p:nvPr/>
        </p:nvSpPr>
        <p:spPr>
          <a:xfrm>
            <a:off x="4141849" y="1541584"/>
            <a:ext cx="1785385" cy="3927231"/>
          </a:xfrm>
          <a:custGeom>
            <a:avLst/>
            <a:gdLst>
              <a:gd name="connsiteX0" fmla="*/ 1582920 w 1785385"/>
              <a:gd name="connsiteY0" fmla="*/ 3927231 h 3927231"/>
              <a:gd name="connsiteX1" fmla="*/ 1113997 w 1785385"/>
              <a:gd name="connsiteY1" fmla="*/ 3634154 h 3927231"/>
              <a:gd name="connsiteX2" fmla="*/ 1778305 w 1785385"/>
              <a:gd name="connsiteY2" fmla="*/ 3243385 h 3927231"/>
              <a:gd name="connsiteX3" fmla="*/ 664613 w 1785385"/>
              <a:gd name="connsiteY3" fmla="*/ 2500923 h 3927231"/>
              <a:gd name="connsiteX4" fmla="*/ 1778305 w 1785385"/>
              <a:gd name="connsiteY4" fmla="*/ 1836615 h 3927231"/>
              <a:gd name="connsiteX5" fmla="*/ 305 w 1785385"/>
              <a:gd name="connsiteY5" fmla="*/ 859692 h 3927231"/>
              <a:gd name="connsiteX6" fmla="*/ 1621997 w 1785385"/>
              <a:gd name="connsiteY6" fmla="*/ 0 h 392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85" h="3927231">
                <a:moveTo>
                  <a:pt x="1582920" y="3927231"/>
                </a:moveTo>
                <a:cubicBezTo>
                  <a:pt x="1332176" y="3837679"/>
                  <a:pt x="1081433" y="3748128"/>
                  <a:pt x="1113997" y="3634154"/>
                </a:cubicBezTo>
                <a:cubicBezTo>
                  <a:pt x="1146561" y="3520180"/>
                  <a:pt x="1853202" y="3432257"/>
                  <a:pt x="1778305" y="3243385"/>
                </a:cubicBezTo>
                <a:cubicBezTo>
                  <a:pt x="1703408" y="3054513"/>
                  <a:pt x="664613" y="2735385"/>
                  <a:pt x="664613" y="2500923"/>
                </a:cubicBezTo>
                <a:cubicBezTo>
                  <a:pt x="664613" y="2266461"/>
                  <a:pt x="1889023" y="2110153"/>
                  <a:pt x="1778305" y="1836615"/>
                </a:cubicBezTo>
                <a:cubicBezTo>
                  <a:pt x="1667587" y="1563077"/>
                  <a:pt x="26356" y="1165794"/>
                  <a:pt x="305" y="859692"/>
                </a:cubicBezTo>
                <a:cubicBezTo>
                  <a:pt x="-25746" y="553590"/>
                  <a:pt x="1621997" y="0"/>
                  <a:pt x="1621997"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6523740" y="1600200"/>
            <a:ext cx="1234138" cy="3868615"/>
          </a:xfrm>
          <a:custGeom>
            <a:avLst/>
            <a:gdLst>
              <a:gd name="connsiteX0" fmla="*/ 627337 w 1234138"/>
              <a:gd name="connsiteY0" fmla="*/ 3868615 h 3868615"/>
              <a:gd name="connsiteX1" fmla="*/ 236568 w 1234138"/>
              <a:gd name="connsiteY1" fmla="*/ 3595077 h 3868615"/>
              <a:gd name="connsiteX2" fmla="*/ 920414 w 1234138"/>
              <a:gd name="connsiteY2" fmla="*/ 3028461 h 3868615"/>
              <a:gd name="connsiteX3" fmla="*/ 2106 w 1234138"/>
              <a:gd name="connsiteY3" fmla="*/ 2794000 h 3868615"/>
              <a:gd name="connsiteX4" fmla="*/ 1233029 w 1234138"/>
              <a:gd name="connsiteY4" fmla="*/ 1934307 h 3868615"/>
              <a:gd name="connsiteX5" fmla="*/ 236568 w 1234138"/>
              <a:gd name="connsiteY5" fmla="*/ 1367692 h 3868615"/>
              <a:gd name="connsiteX6" fmla="*/ 1057183 w 1234138"/>
              <a:gd name="connsiteY6" fmla="*/ 781538 h 3868615"/>
              <a:gd name="connsiteX7" fmla="*/ 705491 w 1234138"/>
              <a:gd name="connsiteY7" fmla="*/ 0 h 38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4138" h="3868615">
                <a:moveTo>
                  <a:pt x="627337" y="3868615"/>
                </a:moveTo>
                <a:cubicBezTo>
                  <a:pt x="407529" y="3801859"/>
                  <a:pt x="187722" y="3735103"/>
                  <a:pt x="236568" y="3595077"/>
                </a:cubicBezTo>
                <a:cubicBezTo>
                  <a:pt x="285414" y="3455051"/>
                  <a:pt x="959491" y="3161974"/>
                  <a:pt x="920414" y="3028461"/>
                </a:cubicBezTo>
                <a:cubicBezTo>
                  <a:pt x="881337" y="2894948"/>
                  <a:pt x="-49996" y="2976359"/>
                  <a:pt x="2106" y="2794000"/>
                </a:cubicBezTo>
                <a:cubicBezTo>
                  <a:pt x="54208" y="2611641"/>
                  <a:pt x="1193952" y="2172025"/>
                  <a:pt x="1233029" y="1934307"/>
                </a:cubicBezTo>
                <a:cubicBezTo>
                  <a:pt x="1272106" y="1696589"/>
                  <a:pt x="265876" y="1559820"/>
                  <a:pt x="236568" y="1367692"/>
                </a:cubicBezTo>
                <a:cubicBezTo>
                  <a:pt x="207260" y="1175564"/>
                  <a:pt x="979029" y="1009487"/>
                  <a:pt x="1057183" y="781538"/>
                </a:cubicBezTo>
                <a:cubicBezTo>
                  <a:pt x="1135337" y="553589"/>
                  <a:pt x="705491" y="0"/>
                  <a:pt x="705491"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969494" y="527538"/>
            <a:ext cx="861891" cy="4611077"/>
          </a:xfrm>
          <a:custGeom>
            <a:avLst/>
            <a:gdLst>
              <a:gd name="connsiteX0" fmla="*/ 510198 w 861891"/>
              <a:gd name="connsiteY0" fmla="*/ 4611077 h 4611077"/>
              <a:gd name="connsiteX1" fmla="*/ 2198 w 861891"/>
              <a:gd name="connsiteY1" fmla="*/ 4005385 h 4611077"/>
              <a:gd name="connsiteX2" fmla="*/ 686044 w 861891"/>
              <a:gd name="connsiteY2" fmla="*/ 3106616 h 4611077"/>
              <a:gd name="connsiteX3" fmla="*/ 158506 w 861891"/>
              <a:gd name="connsiteY3" fmla="*/ 2579077 h 4611077"/>
              <a:gd name="connsiteX4" fmla="*/ 725121 w 861891"/>
              <a:gd name="connsiteY4" fmla="*/ 1660770 h 4611077"/>
              <a:gd name="connsiteX5" fmla="*/ 138968 w 861891"/>
              <a:gd name="connsiteY5" fmla="*/ 1270000 h 4611077"/>
              <a:gd name="connsiteX6" fmla="*/ 861891 w 861891"/>
              <a:gd name="connsiteY6" fmla="*/ 0 h 46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91" h="4611077">
                <a:moveTo>
                  <a:pt x="510198" y="4611077"/>
                </a:moveTo>
                <a:cubicBezTo>
                  <a:pt x="241544" y="4433603"/>
                  <a:pt x="-27110" y="4256129"/>
                  <a:pt x="2198" y="4005385"/>
                </a:cubicBezTo>
                <a:cubicBezTo>
                  <a:pt x="31506" y="3754641"/>
                  <a:pt x="659993" y="3344334"/>
                  <a:pt x="686044" y="3106616"/>
                </a:cubicBezTo>
                <a:cubicBezTo>
                  <a:pt x="712095" y="2868898"/>
                  <a:pt x="151993" y="2820051"/>
                  <a:pt x="158506" y="2579077"/>
                </a:cubicBezTo>
                <a:cubicBezTo>
                  <a:pt x="165019" y="2338103"/>
                  <a:pt x="728377" y="1878949"/>
                  <a:pt x="725121" y="1660770"/>
                </a:cubicBezTo>
                <a:cubicBezTo>
                  <a:pt x="721865" y="1442590"/>
                  <a:pt x="116173" y="1546795"/>
                  <a:pt x="138968" y="1270000"/>
                </a:cubicBezTo>
                <a:cubicBezTo>
                  <a:pt x="161763" y="993205"/>
                  <a:pt x="861891" y="0"/>
                  <a:pt x="861891"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57EFB0BE-6E93-D74B-B591-CDA2481F351A}" type="slidenum">
              <a:rPr lang="en-US" smtClean="0"/>
              <a:t>11</a:t>
            </a:fld>
            <a:endParaRPr lang="en-US"/>
          </a:p>
        </p:txBody>
      </p:sp>
      <p:sp>
        <p:nvSpPr>
          <p:cNvPr id="11" name="TextBox 10"/>
          <p:cNvSpPr txBox="1"/>
          <p:nvPr/>
        </p:nvSpPr>
        <p:spPr>
          <a:xfrm>
            <a:off x="338604" y="2875025"/>
            <a:ext cx="4349020" cy="3970318"/>
          </a:xfrm>
          <a:prstGeom prst="rect">
            <a:avLst/>
          </a:prstGeom>
          <a:noFill/>
        </p:spPr>
        <p:txBody>
          <a:bodyPr wrap="square" rtlCol="0">
            <a:spAutoFit/>
          </a:bodyPr>
          <a:lstStyle/>
          <a:p>
            <a:r>
              <a:rPr lang="en-US" dirty="0"/>
              <a:t>Plants, animals and decomposers do cellular respiration for all of their life processes. During cellular respiration, organic molecules like sugar are broken. High energy bonds in sugar (C-C and C-H) are replaced by low energy bonds (C-O and H-O) and the chemical energy is released. This energy can be transformed into: </a:t>
            </a:r>
            <a:endParaRPr lang="en-US" dirty="0" smtClean="0"/>
          </a:p>
          <a:p>
            <a:endParaRPr lang="en-US" dirty="0"/>
          </a:p>
          <a:p>
            <a:r>
              <a:rPr lang="en-US" dirty="0">
                <a:solidFill>
                  <a:srgbClr val="0000FF"/>
                </a:solidFill>
              </a:rPr>
              <a:t>motion</a:t>
            </a:r>
            <a:r>
              <a:rPr lang="en-US" dirty="0"/>
              <a:t> energy or </a:t>
            </a:r>
          </a:p>
          <a:p>
            <a:r>
              <a:rPr lang="en-US" dirty="0">
                <a:solidFill>
                  <a:srgbClr val="FF0000"/>
                </a:solidFill>
              </a:rPr>
              <a:t>heat</a:t>
            </a:r>
            <a:r>
              <a:rPr lang="en-US" dirty="0"/>
              <a:t> energy (released into</a:t>
            </a:r>
          </a:p>
          <a:p>
            <a:r>
              <a:rPr lang="en-US" dirty="0"/>
              <a:t>the atmosphere and never </a:t>
            </a:r>
          </a:p>
          <a:p>
            <a:r>
              <a:rPr lang="en-US" dirty="0"/>
              <a:t>used again). </a:t>
            </a:r>
          </a:p>
          <a:p>
            <a:endParaRPr lang="en-US" dirty="0"/>
          </a:p>
        </p:txBody>
      </p:sp>
    </p:spTree>
    <p:extLst>
      <p:ext uri="{BB962C8B-B14F-4D97-AF65-F5344CB8AC3E}">
        <p14:creationId xmlns:p14="http://schemas.microsoft.com/office/powerpoint/2010/main" val="776419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par>
                                <p:cTn id="15" presetID="22" presetClass="entr" presetSubtype="4"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par>
                                <p:cTn id="18" presetID="22" presetClass="exit" presetSubtype="4" fill="hold" grpId="1" nodeType="withEffect">
                                  <p:stCondLst>
                                    <p:cond delay="1500"/>
                                  </p:stCondLst>
                                  <p:childTnLst>
                                    <p:animEffect transition="out" filter="wipe(down)">
                                      <p:cBhvr>
                                        <p:cTn id="19" dur="1000"/>
                                        <p:tgtEl>
                                          <p:spTgt spid="7"/>
                                        </p:tgtEl>
                                      </p:cBhvr>
                                    </p:animEffect>
                                    <p:set>
                                      <p:cBhvr>
                                        <p:cTn id="20" dur="1" fill="hold">
                                          <p:stCondLst>
                                            <p:cond delay="999"/>
                                          </p:stCondLst>
                                        </p:cTn>
                                        <p:tgtEl>
                                          <p:spTgt spid="7"/>
                                        </p:tgtEl>
                                        <p:attrNameLst>
                                          <p:attrName>style.visibility</p:attrName>
                                        </p:attrNameLst>
                                      </p:cBhvr>
                                      <p:to>
                                        <p:strVal val="hidden"/>
                                      </p:to>
                                    </p:set>
                                  </p:childTnLst>
                                </p:cTn>
                              </p:par>
                              <p:par>
                                <p:cTn id="21" presetID="32" presetClass="emph" presetSubtype="0" fill="hold" nodeType="withEffect">
                                  <p:stCondLst>
                                    <p:cond delay="200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par>
                                <p:cTn id="27" presetID="22" presetClass="entr" presetSubtype="4" fill="hold" grpId="0" nodeType="withEffect">
                                  <p:stCondLst>
                                    <p:cond delay="250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1000"/>
                                        <p:tgtEl>
                                          <p:spTgt spid="8"/>
                                        </p:tgtEl>
                                      </p:cBhvr>
                                    </p:animEffect>
                                  </p:childTnLst>
                                </p:cTn>
                              </p:par>
                              <p:par>
                                <p:cTn id="30" presetID="22" presetClass="exit" presetSubtype="4" fill="hold" grpId="1" nodeType="withEffect">
                                  <p:stCondLst>
                                    <p:cond delay="3500"/>
                                  </p:stCondLst>
                                  <p:childTnLst>
                                    <p:animEffect transition="out" filter="wipe(down)">
                                      <p:cBhvr>
                                        <p:cTn id="31" dur="1000"/>
                                        <p:tgtEl>
                                          <p:spTgt spid="8"/>
                                        </p:tgtEl>
                                      </p:cBhvr>
                                    </p:animEffect>
                                    <p:set>
                                      <p:cBhvr>
                                        <p:cTn id="32" dur="1" fill="hold">
                                          <p:stCondLst>
                                            <p:cond delay="999"/>
                                          </p:stCondLst>
                                        </p:cTn>
                                        <p:tgtEl>
                                          <p:spTgt spid="8"/>
                                        </p:tgtEl>
                                        <p:attrNameLst>
                                          <p:attrName>style.visibility</p:attrName>
                                        </p:attrNameLst>
                                      </p:cBhvr>
                                      <p:to>
                                        <p:strVal val="hidden"/>
                                      </p:to>
                                    </p:set>
                                  </p:childTnLst>
                                </p:cTn>
                              </p:par>
                              <p:par>
                                <p:cTn id="33" presetID="32" presetClass="emph" presetSubtype="0" fill="hold" nodeType="withEffect">
                                  <p:stCondLst>
                                    <p:cond delay="3000"/>
                                  </p:stCondLst>
                                  <p:childTnLst>
                                    <p:animRot by="120000">
                                      <p:cBhvr>
                                        <p:cTn id="34" dur="100" fill="hold">
                                          <p:stCondLst>
                                            <p:cond delay="0"/>
                                          </p:stCondLst>
                                        </p:cTn>
                                        <p:tgtEl>
                                          <p:spTgt spid="4"/>
                                        </p:tgtEl>
                                        <p:attrNameLst>
                                          <p:attrName>r</p:attrName>
                                        </p:attrNameLst>
                                      </p:cBhvr>
                                    </p:animRot>
                                    <p:animRot by="-240000">
                                      <p:cBhvr>
                                        <p:cTn id="35" dur="200" fill="hold">
                                          <p:stCondLst>
                                            <p:cond delay="200"/>
                                          </p:stCondLst>
                                        </p:cTn>
                                        <p:tgtEl>
                                          <p:spTgt spid="4"/>
                                        </p:tgtEl>
                                        <p:attrNameLst>
                                          <p:attrName>r</p:attrName>
                                        </p:attrNameLst>
                                      </p:cBhvr>
                                    </p:animRot>
                                    <p:animRot by="240000">
                                      <p:cBhvr>
                                        <p:cTn id="36" dur="200" fill="hold">
                                          <p:stCondLst>
                                            <p:cond delay="400"/>
                                          </p:stCondLst>
                                        </p:cTn>
                                        <p:tgtEl>
                                          <p:spTgt spid="4"/>
                                        </p:tgtEl>
                                        <p:attrNameLst>
                                          <p:attrName>r</p:attrName>
                                        </p:attrNameLst>
                                      </p:cBhvr>
                                    </p:animRot>
                                    <p:animRot by="-240000">
                                      <p:cBhvr>
                                        <p:cTn id="37" dur="200" fill="hold">
                                          <p:stCondLst>
                                            <p:cond delay="600"/>
                                          </p:stCondLst>
                                        </p:cTn>
                                        <p:tgtEl>
                                          <p:spTgt spid="4"/>
                                        </p:tgtEl>
                                        <p:attrNameLst>
                                          <p:attrName>r</p:attrName>
                                        </p:attrNameLst>
                                      </p:cBhvr>
                                    </p:animRot>
                                    <p:animRot by="120000">
                                      <p:cBhvr>
                                        <p:cTn id="38" dur="200" fill="hold">
                                          <p:stCondLst>
                                            <p:cond delay="800"/>
                                          </p:stCondLst>
                                        </p:cTn>
                                        <p:tgtEl>
                                          <p:spTgt spid="4"/>
                                        </p:tgtEl>
                                        <p:attrNameLst>
                                          <p:attrName>r</p:attrName>
                                        </p:attrNameLst>
                                      </p:cBhvr>
                                    </p:animRot>
                                  </p:childTnLst>
                                </p:cTn>
                              </p:par>
                              <p:par>
                                <p:cTn id="39" presetID="22" presetClass="entr" presetSubtype="4" fill="hold" grpId="0" nodeType="withEffect">
                                  <p:stCondLst>
                                    <p:cond delay="400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1000"/>
                                        <p:tgtEl>
                                          <p:spTgt spid="9"/>
                                        </p:tgtEl>
                                      </p:cBhvr>
                                    </p:animEffect>
                                  </p:childTnLst>
                                </p:cTn>
                              </p:par>
                              <p:par>
                                <p:cTn id="42" presetID="22" presetClass="exit" presetSubtype="4" fill="hold" grpId="1" nodeType="withEffect">
                                  <p:stCondLst>
                                    <p:cond delay="4500"/>
                                  </p:stCondLst>
                                  <p:childTnLst>
                                    <p:animEffect transition="out" filter="wipe(down)">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energy go?</a:t>
            </a:r>
            <a:endParaRPr lang="en-US" dirty="0"/>
          </a:p>
        </p:txBody>
      </p:sp>
      <p:sp>
        <p:nvSpPr>
          <p:cNvPr id="3" name="Content Placeholder 2"/>
          <p:cNvSpPr>
            <a:spLocks noGrp="1"/>
          </p:cNvSpPr>
          <p:nvPr>
            <p:ph sz="half" idx="1"/>
          </p:nvPr>
        </p:nvSpPr>
        <p:spPr>
          <a:xfrm>
            <a:off x="457200" y="1600200"/>
            <a:ext cx="8229600" cy="1253543"/>
          </a:xfrm>
        </p:spPr>
        <p:txBody>
          <a:bodyPr>
            <a:normAutofit fontScale="85000" lnSpcReduction="10000"/>
          </a:bodyPr>
          <a:lstStyle/>
          <a:p>
            <a:r>
              <a:rPr lang="en-US" dirty="0" smtClean="0"/>
              <a:t>When the energy leaves the biomass pool and enters the atmosphere pool, what happens to it?  (Remember, energy can never be created or destroyed. It has to go </a:t>
            </a:r>
            <a:r>
              <a:rPr lang="en-US" dirty="0" err="1" smtClean="0"/>
              <a:t>somehwere</a:t>
            </a:r>
            <a:r>
              <a:rPr lang="en-US" dirty="0" smtClean="0"/>
              <a:t>). </a:t>
            </a:r>
          </a:p>
          <a:p>
            <a:endParaRPr lang="en-US" dirty="0"/>
          </a:p>
        </p:txBody>
      </p:sp>
      <p:pic>
        <p:nvPicPr>
          <p:cNvPr id="4" name="Picture 3" descr="leaf circle 01.png"/>
          <p:cNvPicPr>
            <a:picLocks noChangeAspect="1"/>
          </p:cNvPicPr>
          <p:nvPr/>
        </p:nvPicPr>
        <p:blipFill rotWithShape="1">
          <a:blip r:embed="rId2">
            <a:extLst>
              <a:ext uri="{28A0092B-C50C-407E-A947-70E740481C1C}">
                <a14:useLocalDpi xmlns:a14="http://schemas.microsoft.com/office/drawing/2010/main" val="0"/>
              </a:ext>
            </a:extLst>
          </a:blip>
          <a:srcRect l="83184" t="69806" b="7023"/>
          <a:stretch/>
        </p:blipFill>
        <p:spPr>
          <a:xfrm>
            <a:off x="6982531" y="4747846"/>
            <a:ext cx="2339784" cy="2133560"/>
          </a:xfrm>
          <a:prstGeom prst="rect">
            <a:avLst/>
          </a:prstGeom>
        </p:spPr>
      </p:pic>
      <p:sp>
        <p:nvSpPr>
          <p:cNvPr id="5" name="Freeform 4"/>
          <p:cNvSpPr/>
          <p:nvPr/>
        </p:nvSpPr>
        <p:spPr>
          <a:xfrm>
            <a:off x="7209692" y="2188309"/>
            <a:ext cx="1857689" cy="3106615"/>
          </a:xfrm>
          <a:custGeom>
            <a:avLst/>
            <a:gdLst>
              <a:gd name="connsiteX0" fmla="*/ 1250462 w 1857689"/>
              <a:gd name="connsiteY0" fmla="*/ 3106615 h 3106615"/>
              <a:gd name="connsiteX1" fmla="*/ 488462 w 1857689"/>
              <a:gd name="connsiteY1" fmla="*/ 2774462 h 3106615"/>
              <a:gd name="connsiteX2" fmla="*/ 1133231 w 1857689"/>
              <a:gd name="connsiteY2" fmla="*/ 2168769 h 3106615"/>
              <a:gd name="connsiteX3" fmla="*/ 332154 w 1857689"/>
              <a:gd name="connsiteY3" fmla="*/ 1719385 h 3106615"/>
              <a:gd name="connsiteX4" fmla="*/ 1856154 w 1857689"/>
              <a:gd name="connsiteY4" fmla="*/ 605692 h 3106615"/>
              <a:gd name="connsiteX5" fmla="*/ 0 w 1857689"/>
              <a:gd name="connsiteY5" fmla="*/ 0 h 310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7689" h="3106615">
                <a:moveTo>
                  <a:pt x="1250462" y="3106615"/>
                </a:moveTo>
                <a:cubicBezTo>
                  <a:pt x="879231" y="3018692"/>
                  <a:pt x="508000" y="2930770"/>
                  <a:pt x="488462" y="2774462"/>
                </a:cubicBezTo>
                <a:cubicBezTo>
                  <a:pt x="468924" y="2618154"/>
                  <a:pt x="1159282" y="2344615"/>
                  <a:pt x="1133231" y="2168769"/>
                </a:cubicBezTo>
                <a:cubicBezTo>
                  <a:pt x="1107180" y="1992923"/>
                  <a:pt x="211667" y="1979898"/>
                  <a:pt x="332154" y="1719385"/>
                </a:cubicBezTo>
                <a:cubicBezTo>
                  <a:pt x="452641" y="1458872"/>
                  <a:pt x="1911513" y="892256"/>
                  <a:pt x="1856154" y="605692"/>
                </a:cubicBezTo>
                <a:cubicBezTo>
                  <a:pt x="1800795" y="319128"/>
                  <a:pt x="0" y="0"/>
                  <a:pt x="0" y="0"/>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7EFB0BE-6E93-D74B-B591-CDA2481F351A}" type="slidenum">
              <a:rPr lang="en-US" smtClean="0"/>
              <a:t>12</a:t>
            </a:fld>
            <a:endParaRPr lang="en-US"/>
          </a:p>
        </p:txBody>
      </p:sp>
      <p:sp>
        <p:nvSpPr>
          <p:cNvPr id="7" name="TextBox 6"/>
          <p:cNvSpPr txBox="1"/>
          <p:nvPr/>
        </p:nvSpPr>
        <p:spPr>
          <a:xfrm>
            <a:off x="457201" y="3308461"/>
            <a:ext cx="5578702" cy="2862323"/>
          </a:xfrm>
          <a:prstGeom prst="rect">
            <a:avLst/>
          </a:prstGeom>
          <a:noFill/>
        </p:spPr>
        <p:txBody>
          <a:bodyPr wrap="square" rtlCol="0">
            <a:spAutoFit/>
          </a:bodyPr>
          <a:lstStyle/>
          <a:p>
            <a:r>
              <a:rPr lang="en-US" dirty="0" smtClean="0"/>
              <a:t>Heat </a:t>
            </a:r>
            <a:r>
              <a:rPr lang="en-US" dirty="0"/>
              <a:t>energy is </a:t>
            </a:r>
            <a:r>
              <a:rPr lang="en-US" b="1" i="1" dirty="0"/>
              <a:t>lost</a:t>
            </a:r>
            <a:r>
              <a:rPr lang="en-US" dirty="0"/>
              <a:t> from the biomass (and eventually radiates into outer space)</a:t>
            </a:r>
            <a:r>
              <a:rPr lang="en-US" dirty="0" smtClean="0"/>
              <a:t>. Some of this heat energy is trapped in greenhouse gases and remains in the atmosphere. Most of this heat radiates back into outer space. </a:t>
            </a:r>
          </a:p>
          <a:p>
            <a:endParaRPr lang="en-US" dirty="0"/>
          </a:p>
          <a:p>
            <a:r>
              <a:rPr lang="en-US" dirty="0" smtClean="0"/>
              <a:t>As our greenhouse gases increase, more of this heat is trapped in the atmosphere, causing the global temperatures to rise.</a:t>
            </a:r>
            <a:endParaRPr lang="en-US" dirty="0"/>
          </a:p>
          <a:p>
            <a:endParaRPr lang="en-US" dirty="0"/>
          </a:p>
        </p:txBody>
      </p:sp>
    </p:spTree>
    <p:extLst>
      <p:ext uri="{BB962C8B-B14F-4D97-AF65-F5344CB8AC3E}">
        <p14:creationId xmlns:p14="http://schemas.microsoft.com/office/powerpoint/2010/main" val="1236560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2" presetClass="entr" presetSubtype="4"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par>
                                <p:cTn id="18" presetID="22" presetClass="exit" presetSubtype="4" fill="hold" grpId="1" nodeType="withEffect">
                                  <p:stCondLst>
                                    <p:cond delay="2000"/>
                                  </p:stCondLst>
                                  <p:childTnLst>
                                    <p:animEffect transition="out" filter="wipe(down)">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61568" y="0"/>
            <a:ext cx="976923" cy="976923"/>
          </a:xfrm>
          <a:prstGeom prst="rect">
            <a:avLst/>
          </a:prstGeom>
        </p:spPr>
      </p:pic>
      <p:sp>
        <p:nvSpPr>
          <p:cNvPr id="4" name="Freeform 3"/>
          <p:cNvSpPr/>
          <p:nvPr/>
        </p:nvSpPr>
        <p:spPr>
          <a:xfrm rot="20778647">
            <a:off x="7953661" y="1192696"/>
            <a:ext cx="1125319" cy="3822904"/>
          </a:xfrm>
          <a:custGeom>
            <a:avLst/>
            <a:gdLst>
              <a:gd name="connsiteX0" fmla="*/ 1445846 w 1445846"/>
              <a:gd name="connsiteY0" fmla="*/ 7090 h 3074629"/>
              <a:gd name="connsiteX1" fmla="*/ 722923 w 1445846"/>
              <a:gd name="connsiteY1" fmla="*/ 143859 h 3074629"/>
              <a:gd name="connsiteX2" fmla="*/ 1055077 w 1445846"/>
              <a:gd name="connsiteY2" fmla="*/ 984013 h 3074629"/>
              <a:gd name="connsiteX3" fmla="*/ 293077 w 1445846"/>
              <a:gd name="connsiteY3" fmla="*/ 1140321 h 3074629"/>
              <a:gd name="connsiteX4" fmla="*/ 879231 w 1445846"/>
              <a:gd name="connsiteY4" fmla="*/ 1726475 h 3074629"/>
              <a:gd name="connsiteX5" fmla="*/ 117231 w 1445846"/>
              <a:gd name="connsiteY5" fmla="*/ 2117244 h 3074629"/>
              <a:gd name="connsiteX6" fmla="*/ 703384 w 1445846"/>
              <a:gd name="connsiteY6" fmla="*/ 2664321 h 3074629"/>
              <a:gd name="connsiteX7" fmla="*/ 0 w 1445846"/>
              <a:gd name="connsiteY7" fmla="*/ 3074629 h 3074629"/>
              <a:gd name="connsiteX8" fmla="*/ 0 w 1445846"/>
              <a:gd name="connsiteY8" fmla="*/ 3074629 h 30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846" h="3074629">
                <a:moveTo>
                  <a:pt x="1445846" y="7090"/>
                </a:moveTo>
                <a:cubicBezTo>
                  <a:pt x="1116948" y="-5936"/>
                  <a:pt x="788051" y="-18961"/>
                  <a:pt x="722923" y="143859"/>
                </a:cubicBezTo>
                <a:cubicBezTo>
                  <a:pt x="657795" y="306679"/>
                  <a:pt x="1126718" y="817936"/>
                  <a:pt x="1055077" y="984013"/>
                </a:cubicBezTo>
                <a:cubicBezTo>
                  <a:pt x="983436" y="1150090"/>
                  <a:pt x="322385" y="1016577"/>
                  <a:pt x="293077" y="1140321"/>
                </a:cubicBezTo>
                <a:cubicBezTo>
                  <a:pt x="263769" y="1264065"/>
                  <a:pt x="908539" y="1563654"/>
                  <a:pt x="879231" y="1726475"/>
                </a:cubicBezTo>
                <a:cubicBezTo>
                  <a:pt x="849923" y="1889296"/>
                  <a:pt x="146539" y="1960936"/>
                  <a:pt x="117231" y="2117244"/>
                </a:cubicBezTo>
                <a:cubicBezTo>
                  <a:pt x="87923" y="2273552"/>
                  <a:pt x="722922" y="2504757"/>
                  <a:pt x="703384" y="2664321"/>
                </a:cubicBezTo>
                <a:cubicBezTo>
                  <a:pt x="683846" y="2823885"/>
                  <a:pt x="0" y="3074629"/>
                  <a:pt x="0" y="3074629"/>
                </a:cubicBezTo>
                <a:lnTo>
                  <a:pt x="0" y="3074629"/>
                </a:lnTo>
              </a:path>
            </a:pathLst>
          </a:custGeom>
          <a:ln w="6985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bunny circle 05.png"/>
          <p:cNvPicPr>
            <a:picLocks noChangeAspect="1"/>
          </p:cNvPicPr>
          <p:nvPr/>
        </p:nvPicPr>
        <p:blipFill rotWithShape="1">
          <a:blip r:embed="rId3">
            <a:extLst>
              <a:ext uri="{28A0092B-C50C-407E-A947-70E740481C1C}">
                <a14:useLocalDpi xmlns:a14="http://schemas.microsoft.com/office/drawing/2010/main" val="0"/>
              </a:ext>
            </a:extLst>
          </a:blip>
          <a:srcRect l="66528" t="46760" r="19793" b="30114"/>
          <a:stretch/>
        </p:blipFill>
        <p:spPr>
          <a:xfrm>
            <a:off x="7517289" y="4909732"/>
            <a:ext cx="1588866" cy="1777594"/>
          </a:xfrm>
          <a:prstGeom prst="rect">
            <a:avLst/>
          </a:prstGeom>
        </p:spPr>
      </p:pic>
      <p:sp>
        <p:nvSpPr>
          <p:cNvPr id="6" name="Slide Number Placeholder 5"/>
          <p:cNvSpPr>
            <a:spLocks noGrp="1"/>
          </p:cNvSpPr>
          <p:nvPr>
            <p:ph type="sldNum" sz="quarter" idx="12"/>
          </p:nvPr>
        </p:nvSpPr>
        <p:spPr/>
        <p:txBody>
          <a:bodyPr/>
          <a:lstStyle/>
          <a:p>
            <a:fld id="{57EFB0BE-6E93-D74B-B591-CDA2481F351A}" type="slidenum">
              <a:rPr lang="en-US" smtClean="0"/>
              <a:t>13</a:t>
            </a:fld>
            <a:endParaRPr lang="en-US"/>
          </a:p>
        </p:txBody>
      </p:sp>
      <p:sp>
        <p:nvSpPr>
          <p:cNvPr id="9" name="TextBox 8"/>
          <p:cNvSpPr txBox="1"/>
          <p:nvPr/>
        </p:nvSpPr>
        <p:spPr>
          <a:xfrm>
            <a:off x="457200" y="251441"/>
            <a:ext cx="5798190" cy="4524315"/>
          </a:xfrm>
          <a:prstGeom prst="rect">
            <a:avLst/>
          </a:prstGeom>
          <a:noFill/>
        </p:spPr>
        <p:txBody>
          <a:bodyPr wrap="square" rtlCol="0">
            <a:spAutoFit/>
          </a:bodyPr>
          <a:lstStyle/>
          <a:p>
            <a:r>
              <a:rPr lang="en-US" sz="3200" dirty="0" smtClean="0"/>
              <a:t>Round 2 Student Instructions:</a:t>
            </a:r>
          </a:p>
          <a:p>
            <a:endParaRPr lang="en-US" sz="3200" dirty="0" smtClean="0"/>
          </a:p>
          <a:p>
            <a:pPr marL="342900" indent="-342900">
              <a:buFont typeface="+mj-lt"/>
              <a:buAutoNum type="arabicPeriod"/>
            </a:pPr>
            <a:r>
              <a:rPr lang="en-US" sz="3200" dirty="0" smtClean="0"/>
              <a:t> Stay in the same groups.</a:t>
            </a:r>
          </a:p>
          <a:p>
            <a:pPr marL="342900" indent="-342900">
              <a:buFont typeface="+mj-lt"/>
              <a:buAutoNum type="arabicPeriod"/>
            </a:pPr>
            <a:r>
              <a:rPr lang="en-US" sz="3200" dirty="0" smtClean="0"/>
              <a:t> Discuss with your group how energy is transformed during the scenario on the same card you used in round 1.  </a:t>
            </a:r>
          </a:p>
          <a:p>
            <a:pPr marL="342900" indent="-342900">
              <a:buFont typeface="+mj-lt"/>
              <a:buAutoNum type="arabicPeriod"/>
            </a:pPr>
            <a:r>
              <a:rPr lang="en-US" sz="3200" dirty="0" smtClean="0"/>
              <a:t> Share your scenarios with the rest of the class.</a:t>
            </a:r>
            <a:endParaRPr lang="en-US" sz="3200" dirty="0"/>
          </a:p>
        </p:txBody>
      </p:sp>
      <p:pic>
        <p:nvPicPr>
          <p:cNvPr id="12" name="Picture 11"/>
          <p:cNvPicPr>
            <a:picLocks noChangeAspect="1"/>
          </p:cNvPicPr>
          <p:nvPr/>
        </p:nvPicPr>
        <p:blipFill>
          <a:blip r:embed="rId4"/>
          <a:stretch>
            <a:fillRect/>
          </a:stretch>
        </p:blipFill>
        <p:spPr>
          <a:xfrm>
            <a:off x="457200" y="4909326"/>
            <a:ext cx="3111500" cy="1778000"/>
          </a:xfrm>
          <a:prstGeom prst="rect">
            <a:avLst/>
          </a:prstGeom>
        </p:spPr>
      </p:pic>
      <p:sp>
        <p:nvSpPr>
          <p:cNvPr id="13" name="Left Arrow 12"/>
          <p:cNvSpPr/>
          <p:nvPr/>
        </p:nvSpPr>
        <p:spPr>
          <a:xfrm>
            <a:off x="3433409" y="6146524"/>
            <a:ext cx="3496120" cy="39199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392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xit" presetSubtype="1" fill="hold" grpId="1" nodeType="withEffect">
                                  <p:stCondLst>
                                    <p:cond delay="1500"/>
                                  </p:stCondLst>
                                  <p:childTnLst>
                                    <p:animEffect transition="out" filter="wipe(up)">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par>
                                <p:cTn id="19" presetID="10" presetClass="exit" presetSubtype="0" fill="hold" nodeType="withEffect">
                                  <p:stCondLst>
                                    <p:cond delay="150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878"/>
            <a:ext cx="8229600" cy="728877"/>
          </a:xfrm>
        </p:spPr>
        <p:txBody>
          <a:bodyPr>
            <a:normAutofit fontScale="90000"/>
          </a:bodyPr>
          <a:lstStyle/>
          <a:p>
            <a:r>
              <a:rPr lang="en-US" dirty="0" smtClean="0"/>
              <a:t>The Keeling Curve</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20952" y="1417637"/>
            <a:ext cx="7765848" cy="5006545"/>
          </a:xfrm>
          <a:prstGeom prst="rect">
            <a:avLst/>
          </a:prstGeom>
          <a:noFill/>
          <a:ln>
            <a:noFill/>
          </a:ln>
        </p:spPr>
      </p:pic>
      <p:sp>
        <p:nvSpPr>
          <p:cNvPr id="3" name="Slide Number Placeholder 2"/>
          <p:cNvSpPr>
            <a:spLocks noGrp="1"/>
          </p:cNvSpPr>
          <p:nvPr>
            <p:ph type="sldNum" sz="quarter" idx="12"/>
          </p:nvPr>
        </p:nvSpPr>
        <p:spPr/>
        <p:txBody>
          <a:bodyPr/>
          <a:lstStyle/>
          <a:p>
            <a:fld id="{57EFB0BE-6E93-D74B-B591-CDA2481F351A}" type="slidenum">
              <a:rPr lang="en-US" smtClean="0"/>
              <a:t>2</a:t>
            </a:fld>
            <a:endParaRPr lang="en-US"/>
          </a:p>
        </p:txBody>
      </p:sp>
      <p:sp>
        <p:nvSpPr>
          <p:cNvPr id="6" name="Title 1"/>
          <p:cNvSpPr txBox="1">
            <a:spLocks/>
          </p:cNvSpPr>
          <p:nvPr/>
        </p:nvSpPr>
        <p:spPr>
          <a:xfrm>
            <a:off x="457200" y="688760"/>
            <a:ext cx="8229600" cy="728877"/>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Who can explain the </a:t>
            </a:r>
            <a:r>
              <a:rPr lang="en-US" smtClean="0"/>
              <a:t>seasonal </a:t>
            </a:r>
            <a:r>
              <a:rPr lang="en-US" smtClean="0"/>
              <a:t>cycle?</a:t>
            </a:r>
            <a:endParaRPr lang="en-US" dirty="0"/>
          </a:p>
        </p:txBody>
      </p:sp>
    </p:spTree>
    <p:extLst>
      <p:ext uri="{BB962C8B-B14F-4D97-AF65-F5344CB8AC3E}">
        <p14:creationId xmlns:p14="http://schemas.microsoft.com/office/powerpoint/2010/main" val="8947477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100" y="82655"/>
            <a:ext cx="8890000" cy="744370"/>
          </a:xfrm>
        </p:spPr>
        <p:txBody>
          <a:bodyPr>
            <a:normAutofit/>
          </a:bodyPr>
          <a:lstStyle/>
          <a:p>
            <a:r>
              <a:rPr lang="en-US" sz="3600" dirty="0">
                <a:solidFill>
                  <a:schemeClr val="bg1"/>
                </a:solidFill>
                <a:latin typeface="Copperplate"/>
                <a:cs typeface="Copperplate"/>
              </a:rPr>
              <a:t>2</a:t>
            </a:r>
            <a:r>
              <a:rPr lang="en-US" sz="3600" dirty="0" smtClean="0">
                <a:solidFill>
                  <a:schemeClr val="bg1"/>
                </a:solidFill>
                <a:latin typeface="Copperplate"/>
                <a:cs typeface="Copperplate"/>
              </a:rPr>
              <a:t>. The Carbon/</a:t>
            </a:r>
            <a:r>
              <a:rPr lang="en-US" sz="3600" dirty="0">
                <a:solidFill>
                  <a:schemeClr val="bg1"/>
                </a:solidFill>
                <a:latin typeface="Copperplate"/>
                <a:cs typeface="Copperplate"/>
              </a:rPr>
              <a:t>Movement</a:t>
            </a:r>
            <a:r>
              <a:rPr lang="en-US" sz="3600" dirty="0" smtClean="0">
                <a:solidFill>
                  <a:schemeClr val="bg1"/>
                </a:solidFill>
                <a:latin typeface="Copperplate"/>
                <a:cs typeface="Copperplate"/>
              </a:rPr>
              <a:t> Question</a:t>
            </a:r>
            <a:endParaRPr lang="en-US" sz="3600" dirty="0">
              <a:solidFill>
                <a:schemeClr val="bg1"/>
              </a:solidFill>
              <a:latin typeface="Copperplate"/>
              <a:cs typeface="Copperplate"/>
            </a:endParaRPr>
          </a:p>
        </p:txBody>
      </p:sp>
      <p:sp>
        <p:nvSpPr>
          <p:cNvPr id="3" name="Content Placeholder 2"/>
          <p:cNvSpPr>
            <a:spLocks noGrp="1"/>
          </p:cNvSpPr>
          <p:nvPr>
            <p:ph idx="1"/>
          </p:nvPr>
        </p:nvSpPr>
        <p:spPr>
          <a:xfrm>
            <a:off x="457200" y="879177"/>
            <a:ext cx="8229600" cy="821791"/>
          </a:xfrm>
        </p:spPr>
        <p:txBody>
          <a:bodyPr>
            <a:normAutofit fontScale="77500" lnSpcReduction="20000"/>
          </a:bodyPr>
          <a:lstStyle/>
          <a:p>
            <a:pPr marL="0" indent="0" algn="ctr">
              <a:buNone/>
            </a:pPr>
            <a:r>
              <a:rPr lang="en-US" sz="2800" dirty="0">
                <a:solidFill>
                  <a:srgbClr val="FFFFFF"/>
                </a:solidFill>
                <a:latin typeface="Copperplate"/>
                <a:cs typeface="Copperplate"/>
              </a:rPr>
              <a:t>How are the Pools </a:t>
            </a:r>
            <a:r>
              <a:rPr lang="en-US" sz="2800" dirty="0" smtClean="0">
                <a:solidFill>
                  <a:srgbClr val="FFFFFF"/>
                </a:solidFill>
                <a:latin typeface="Copperplate"/>
                <a:cs typeface="Copperplate"/>
              </a:rPr>
              <a:t>Getting Larger or smaller?</a:t>
            </a:r>
          </a:p>
          <a:p>
            <a:pPr marL="0" indent="0" algn="ctr">
              <a:buNone/>
            </a:pPr>
            <a:r>
              <a:rPr lang="en-US" sz="2800" dirty="0" smtClean="0">
                <a:solidFill>
                  <a:srgbClr val="FFFFFF"/>
                </a:solidFill>
                <a:latin typeface="Copperplate"/>
                <a:cs typeface="Copperplate"/>
              </a:rPr>
              <a:t>What makes carbon move from one pool to another?</a:t>
            </a:r>
            <a:endParaRPr lang="en-US" sz="2800" dirty="0">
              <a:solidFill>
                <a:srgbClr val="FFFFFF"/>
              </a:solidFill>
              <a:latin typeface="Copperplate"/>
              <a:cs typeface="Copperplate"/>
            </a:endParaRPr>
          </a:p>
        </p:txBody>
      </p:sp>
      <p:sp>
        <p:nvSpPr>
          <p:cNvPr id="4" name="Slide Number Placeholder 3"/>
          <p:cNvSpPr>
            <a:spLocks noGrp="1"/>
          </p:cNvSpPr>
          <p:nvPr>
            <p:ph type="sldNum" sz="quarter" idx="12"/>
          </p:nvPr>
        </p:nvSpPr>
        <p:spPr/>
        <p:txBody>
          <a:bodyPr/>
          <a:lstStyle/>
          <a:p>
            <a:fld id="{57EFB0BE-6E93-D74B-B591-CDA2481F351A}" type="slidenum">
              <a:rPr lang="en-US" smtClean="0"/>
              <a:t>3</a:t>
            </a:fld>
            <a:endParaRPr lang="en-US"/>
          </a:p>
        </p:txBody>
      </p:sp>
      <p:pic>
        <p:nvPicPr>
          <p:cNvPr id="6" name="Picture 5"/>
          <p:cNvPicPr>
            <a:picLocks noChangeAspect="1"/>
          </p:cNvPicPr>
          <p:nvPr/>
        </p:nvPicPr>
        <p:blipFill>
          <a:blip r:embed="rId3"/>
          <a:stretch>
            <a:fillRect/>
          </a:stretch>
        </p:blipFill>
        <p:spPr>
          <a:xfrm>
            <a:off x="972450" y="1773358"/>
            <a:ext cx="7117227" cy="4659958"/>
          </a:xfrm>
          <a:prstGeom prst="rect">
            <a:avLst/>
          </a:prstGeom>
        </p:spPr>
      </p:pic>
    </p:spTree>
    <p:extLst>
      <p:ext uri="{BB962C8B-B14F-4D97-AF65-F5344CB8AC3E}">
        <p14:creationId xmlns:p14="http://schemas.microsoft.com/office/powerpoint/2010/main" val="29014476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2655"/>
            <a:ext cx="8229600" cy="744370"/>
          </a:xfrm>
        </p:spPr>
        <p:txBody>
          <a:bodyPr>
            <a:normAutofit/>
          </a:bodyPr>
          <a:lstStyle/>
          <a:p>
            <a:r>
              <a:rPr lang="en-US" sz="3600" dirty="0" smtClean="0">
                <a:solidFill>
                  <a:schemeClr val="bg1"/>
                </a:solidFill>
                <a:latin typeface="Copperplate"/>
                <a:cs typeface="Copperplate"/>
              </a:rPr>
              <a:t>The </a:t>
            </a:r>
            <a:r>
              <a:rPr lang="en-US" sz="3600" dirty="0">
                <a:solidFill>
                  <a:schemeClr val="bg1"/>
                </a:solidFill>
                <a:latin typeface="Copperplate"/>
                <a:cs typeface="Copperplate"/>
              </a:rPr>
              <a:t>Carbon/Movement Question</a:t>
            </a:r>
          </a:p>
        </p:txBody>
      </p:sp>
      <p:sp>
        <p:nvSpPr>
          <p:cNvPr id="3" name="Content Placeholder 2"/>
          <p:cNvSpPr>
            <a:spLocks noGrp="1"/>
          </p:cNvSpPr>
          <p:nvPr>
            <p:ph idx="1"/>
          </p:nvPr>
        </p:nvSpPr>
        <p:spPr>
          <a:xfrm>
            <a:off x="457200" y="879177"/>
            <a:ext cx="8229600" cy="821791"/>
          </a:xfrm>
        </p:spPr>
        <p:txBody>
          <a:bodyPr>
            <a:normAutofit fontScale="92500" lnSpcReduction="10000"/>
          </a:bodyPr>
          <a:lstStyle/>
          <a:p>
            <a:pPr marL="0" indent="0" algn="ctr">
              <a:buNone/>
            </a:pPr>
            <a:r>
              <a:rPr lang="en-US" sz="2800" dirty="0">
                <a:solidFill>
                  <a:srgbClr val="FFFFFF"/>
                </a:solidFill>
                <a:latin typeface="Copperplate"/>
                <a:cs typeface="Copperplate"/>
              </a:rPr>
              <a:t>How do carbon-transforming Processes </a:t>
            </a:r>
            <a:r>
              <a:rPr lang="en-US" sz="2800" dirty="0" smtClean="0">
                <a:solidFill>
                  <a:srgbClr val="FFFFFF"/>
                </a:solidFill>
                <a:latin typeface="Copperplate"/>
                <a:cs typeface="Copperplate"/>
              </a:rPr>
              <a:t>move carbon from one pool to another?</a:t>
            </a:r>
            <a:endParaRPr lang="en-US" sz="2800" dirty="0">
              <a:solidFill>
                <a:srgbClr val="FFFFFF"/>
              </a:solidFill>
              <a:latin typeface="Copperplate"/>
              <a:cs typeface="Copperplate"/>
            </a:endParaRPr>
          </a:p>
        </p:txBody>
      </p:sp>
      <p:sp>
        <p:nvSpPr>
          <p:cNvPr id="5" name="TextBox 4"/>
          <p:cNvSpPr txBox="1"/>
          <p:nvPr/>
        </p:nvSpPr>
        <p:spPr>
          <a:xfrm>
            <a:off x="457200" y="4591843"/>
            <a:ext cx="3426324" cy="1015663"/>
          </a:xfrm>
          <a:prstGeom prst="rect">
            <a:avLst/>
          </a:prstGeom>
          <a:noFill/>
        </p:spPr>
        <p:txBody>
          <a:bodyPr wrap="square" lIns="91440" tIns="45720" rIns="91440" bIns="45720" rtlCol="0">
            <a:spAutoFit/>
          </a:bodyPr>
          <a:lstStyle/>
          <a:p>
            <a:pPr marL="342900" indent="-342900">
              <a:buFont typeface="+mj-lt"/>
              <a:buAutoNum type="arabicPeriod"/>
            </a:pPr>
            <a:r>
              <a:rPr lang="en-US" sz="2000" dirty="0">
                <a:solidFill>
                  <a:srgbClr val="FFFFFF"/>
                </a:solidFill>
              </a:rPr>
              <a:t> Photosynthesis</a:t>
            </a:r>
          </a:p>
          <a:p>
            <a:pPr marL="342900" indent="-342900">
              <a:buFont typeface="+mj-lt"/>
              <a:buAutoNum type="arabicPeriod"/>
            </a:pPr>
            <a:r>
              <a:rPr lang="en-US" sz="2000" dirty="0">
                <a:solidFill>
                  <a:srgbClr val="FFFFFF"/>
                </a:solidFill>
              </a:rPr>
              <a:t> Cellular </a:t>
            </a:r>
            <a:r>
              <a:rPr lang="en-US" sz="2000" dirty="0" smtClean="0">
                <a:solidFill>
                  <a:srgbClr val="FFFFFF"/>
                </a:solidFill>
              </a:rPr>
              <a:t>Respiration</a:t>
            </a:r>
            <a:endParaRPr lang="en-US" sz="2000" dirty="0">
              <a:solidFill>
                <a:srgbClr val="FFFFFF"/>
              </a:solidFill>
            </a:endParaRPr>
          </a:p>
          <a:p>
            <a:endParaRPr lang="en-US" sz="2000" dirty="0">
              <a:solidFill>
                <a:srgbClr val="FFFFFF"/>
              </a:solidFill>
            </a:endParaRPr>
          </a:p>
        </p:txBody>
      </p:sp>
      <p:sp>
        <p:nvSpPr>
          <p:cNvPr id="6" name="Content Placeholder 2"/>
          <p:cNvSpPr txBox="1">
            <a:spLocks/>
          </p:cNvSpPr>
          <p:nvPr/>
        </p:nvSpPr>
        <p:spPr>
          <a:xfrm>
            <a:off x="339073" y="2793811"/>
            <a:ext cx="2761842" cy="141513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solidFill>
                  <a:srgbClr val="FFFFFF"/>
                </a:solidFill>
                <a:latin typeface="Copperplate"/>
                <a:cs typeface="Copperplate"/>
              </a:rPr>
              <a:t>Answer the question for each carbon transforming process</a:t>
            </a:r>
          </a:p>
        </p:txBody>
      </p:sp>
      <p:sp>
        <p:nvSpPr>
          <p:cNvPr id="4" name="Slide Number Placeholder 3"/>
          <p:cNvSpPr>
            <a:spLocks noGrp="1"/>
          </p:cNvSpPr>
          <p:nvPr>
            <p:ph type="sldNum" sz="quarter" idx="12"/>
          </p:nvPr>
        </p:nvSpPr>
        <p:spPr/>
        <p:txBody>
          <a:bodyPr/>
          <a:lstStyle/>
          <a:p>
            <a:fld id="{57EFB0BE-6E93-D74B-B591-CDA2481F351A}" type="slidenum">
              <a:rPr lang="en-US" smtClean="0"/>
              <a:t>4</a:t>
            </a:fld>
            <a:endParaRPr lang="en-US"/>
          </a:p>
        </p:txBody>
      </p:sp>
      <p:pic>
        <p:nvPicPr>
          <p:cNvPr id="8" name="Picture 7"/>
          <p:cNvPicPr>
            <a:picLocks noChangeAspect="1"/>
          </p:cNvPicPr>
          <p:nvPr/>
        </p:nvPicPr>
        <p:blipFill>
          <a:blip r:embed="rId3"/>
          <a:stretch>
            <a:fillRect/>
          </a:stretch>
        </p:blipFill>
        <p:spPr>
          <a:xfrm>
            <a:off x="3286182" y="2383346"/>
            <a:ext cx="5179760" cy="3391414"/>
          </a:xfrm>
          <a:prstGeom prst="rect">
            <a:avLst/>
          </a:prstGeom>
        </p:spPr>
      </p:pic>
    </p:spTree>
    <p:extLst>
      <p:ext uri="{BB962C8B-B14F-4D97-AF65-F5344CB8AC3E}">
        <p14:creationId xmlns:p14="http://schemas.microsoft.com/office/powerpoint/2010/main" val="3263659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6528710" y="921735"/>
            <a:ext cx="1866568" cy="268745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2" name="Rectangle 11"/>
          <p:cNvSpPr/>
          <p:nvPr/>
        </p:nvSpPr>
        <p:spPr>
          <a:xfrm rot="16200000">
            <a:off x="3718640" y="4433527"/>
            <a:ext cx="1866568" cy="2510259"/>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3" name="Rectangle 12"/>
          <p:cNvSpPr/>
          <p:nvPr/>
        </p:nvSpPr>
        <p:spPr>
          <a:xfrm rot="16200000">
            <a:off x="6709509" y="4336286"/>
            <a:ext cx="1866569" cy="270473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4" name="Oval 13"/>
          <p:cNvSpPr/>
          <p:nvPr/>
        </p:nvSpPr>
        <p:spPr>
          <a:xfrm rot="16200000">
            <a:off x="3453852" y="1058191"/>
            <a:ext cx="2274726" cy="2388842"/>
          </a:xfrm>
          <a:prstGeom prst="ellipse">
            <a:avLst/>
          </a:prstGeom>
          <a:noFill/>
          <a:ln w="762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5" name="TextBox 14"/>
          <p:cNvSpPr txBox="1"/>
          <p:nvPr/>
        </p:nvSpPr>
        <p:spPr>
          <a:xfrm>
            <a:off x="3524965" y="340220"/>
            <a:ext cx="2025123" cy="611706"/>
          </a:xfrm>
          <a:prstGeom prst="rect">
            <a:avLst/>
          </a:prstGeom>
          <a:noFill/>
        </p:spPr>
        <p:txBody>
          <a:bodyPr wrap="square" lIns="57150" tIns="28575" rIns="57150" bIns="28575" rtlCol="0">
            <a:spAutoFit/>
          </a:bodyPr>
          <a:lstStyle/>
          <a:p>
            <a:pPr algn="ctr"/>
            <a:r>
              <a:rPr lang="en-US" b="1" dirty="0" smtClean="0">
                <a:solidFill>
                  <a:srgbClr val="0000FF"/>
                </a:solidFill>
              </a:rPr>
              <a:t>Atmosphere</a:t>
            </a:r>
          </a:p>
          <a:p>
            <a:pPr algn="ctr"/>
            <a:r>
              <a:rPr lang="en-US" dirty="0" smtClean="0"/>
              <a:t>CO</a:t>
            </a:r>
            <a:r>
              <a:rPr lang="en-US" baseline="-25000" dirty="0" smtClean="0"/>
              <a:t>2</a:t>
            </a:r>
            <a:endParaRPr lang="en-US" baseline="-25000" dirty="0"/>
          </a:p>
        </p:txBody>
      </p:sp>
      <p:sp>
        <p:nvSpPr>
          <p:cNvPr id="16" name="TextBox 15"/>
          <p:cNvSpPr txBox="1"/>
          <p:nvPr/>
        </p:nvSpPr>
        <p:spPr>
          <a:xfrm>
            <a:off x="3322958" y="3993048"/>
            <a:ext cx="2584096" cy="611706"/>
          </a:xfrm>
          <a:prstGeom prst="rect">
            <a:avLst/>
          </a:prstGeom>
          <a:noFill/>
        </p:spPr>
        <p:txBody>
          <a:bodyPr wrap="square" lIns="57150" tIns="28575" rIns="57150" bIns="28575" rtlCol="0">
            <a:spAutoFit/>
          </a:bodyPr>
          <a:lstStyle/>
          <a:p>
            <a:pPr algn="ctr"/>
            <a:r>
              <a:rPr lang="en-US" b="1" dirty="0" smtClean="0">
                <a:solidFill>
                  <a:srgbClr val="008000"/>
                </a:solidFill>
              </a:rPr>
              <a:t>Soil </a:t>
            </a:r>
          </a:p>
          <a:p>
            <a:pPr algn="ctr"/>
            <a:r>
              <a:rPr lang="en-US" dirty="0" smtClean="0"/>
              <a:t>organic carbon</a:t>
            </a:r>
            <a:endParaRPr lang="en-US" dirty="0"/>
          </a:p>
        </p:txBody>
      </p:sp>
      <p:sp>
        <p:nvSpPr>
          <p:cNvPr id="17" name="TextBox 16"/>
          <p:cNvSpPr txBox="1"/>
          <p:nvPr/>
        </p:nvSpPr>
        <p:spPr>
          <a:xfrm>
            <a:off x="6290424" y="546754"/>
            <a:ext cx="2182092" cy="611706"/>
          </a:xfrm>
          <a:prstGeom prst="rect">
            <a:avLst/>
          </a:prstGeom>
          <a:noFill/>
        </p:spPr>
        <p:txBody>
          <a:bodyPr wrap="square" lIns="57150" tIns="28575" rIns="57150" bIns="28575" rtlCol="0">
            <a:spAutoFit/>
          </a:bodyPr>
          <a:lstStyle/>
          <a:p>
            <a:pPr algn="ctr"/>
            <a:r>
              <a:rPr lang="en-US" b="1" dirty="0" smtClean="0">
                <a:solidFill>
                  <a:srgbClr val="008000"/>
                </a:solidFill>
              </a:rPr>
              <a:t>Biomass</a:t>
            </a:r>
          </a:p>
          <a:p>
            <a:pPr algn="ctr"/>
            <a:r>
              <a:rPr lang="en-US" dirty="0" smtClean="0"/>
              <a:t>organic carbon</a:t>
            </a:r>
            <a:endParaRPr lang="en-US" dirty="0"/>
          </a:p>
        </p:txBody>
      </p:sp>
      <p:sp>
        <p:nvSpPr>
          <p:cNvPr id="18" name="TextBox 17"/>
          <p:cNvSpPr txBox="1"/>
          <p:nvPr/>
        </p:nvSpPr>
        <p:spPr>
          <a:xfrm>
            <a:off x="6290424" y="3993048"/>
            <a:ext cx="2853576" cy="611706"/>
          </a:xfrm>
          <a:prstGeom prst="rect">
            <a:avLst/>
          </a:prstGeom>
          <a:noFill/>
        </p:spPr>
        <p:txBody>
          <a:bodyPr wrap="square" lIns="57150" tIns="28575" rIns="57150" bIns="28575" rtlCol="0">
            <a:spAutoFit/>
          </a:bodyPr>
          <a:lstStyle/>
          <a:p>
            <a:pPr algn="ctr"/>
            <a:r>
              <a:rPr lang="en-US" b="1" dirty="0" smtClean="0">
                <a:solidFill>
                  <a:srgbClr val="008000"/>
                </a:solidFill>
              </a:rPr>
              <a:t>Fossil Fuels</a:t>
            </a:r>
          </a:p>
          <a:p>
            <a:pPr algn="ctr"/>
            <a:r>
              <a:rPr lang="en-US" dirty="0"/>
              <a:t>o</a:t>
            </a:r>
            <a:r>
              <a:rPr lang="en-US" dirty="0" smtClean="0"/>
              <a:t>rganic carbon</a:t>
            </a:r>
            <a:endParaRPr lang="en-US" dirty="0"/>
          </a:p>
        </p:txBody>
      </p:sp>
      <p:sp>
        <p:nvSpPr>
          <p:cNvPr id="20" name="Content Placeholder 2"/>
          <p:cNvSpPr txBox="1">
            <a:spLocks/>
          </p:cNvSpPr>
          <p:nvPr/>
        </p:nvSpPr>
        <p:spPr>
          <a:xfrm>
            <a:off x="298632" y="358346"/>
            <a:ext cx="2690641" cy="60543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6600"/>
                </a:solidFill>
                <a:latin typeface="Copperplate"/>
                <a:cs typeface="Copperplate"/>
              </a:rPr>
              <a:t>Question</a:t>
            </a:r>
            <a:r>
              <a:rPr lang="en-US" dirty="0" smtClean="0">
                <a:solidFill>
                  <a:srgbClr val="FF6600"/>
                </a:solidFill>
                <a:latin typeface="Copperplate"/>
                <a:cs typeface="Copperplate"/>
              </a:rPr>
              <a:t>: </a:t>
            </a:r>
          </a:p>
          <a:p>
            <a:pPr marL="0" indent="0">
              <a:buNone/>
            </a:pPr>
            <a:r>
              <a:rPr lang="en-US" dirty="0" smtClean="0">
                <a:solidFill>
                  <a:srgbClr val="FF6600"/>
                </a:solidFill>
                <a:latin typeface="Copperplate"/>
                <a:cs typeface="Copperplate"/>
              </a:rPr>
              <a:t>Which pools get larger and smaller during winter and summer? </a:t>
            </a:r>
            <a:endParaRPr lang="en-US" dirty="0">
              <a:solidFill>
                <a:srgbClr val="FF6600"/>
              </a:solidFill>
              <a:latin typeface="Copperplate"/>
              <a:cs typeface="Copperplate"/>
            </a:endParaRPr>
          </a:p>
        </p:txBody>
      </p:sp>
      <p:sp>
        <p:nvSpPr>
          <p:cNvPr id="2" name="Slide Number Placeholder 1"/>
          <p:cNvSpPr>
            <a:spLocks noGrp="1"/>
          </p:cNvSpPr>
          <p:nvPr>
            <p:ph type="sldNum" sz="quarter" idx="12"/>
          </p:nvPr>
        </p:nvSpPr>
        <p:spPr/>
        <p:txBody>
          <a:bodyPr/>
          <a:lstStyle/>
          <a:p>
            <a:fld id="{57EFB0BE-6E93-D74B-B591-CDA2481F351A}" type="slidenum">
              <a:rPr lang="en-US" smtClean="0"/>
              <a:t>5</a:t>
            </a:fld>
            <a:endParaRPr lang="en-US"/>
          </a:p>
        </p:txBody>
      </p:sp>
    </p:spTree>
    <p:extLst>
      <p:ext uri="{BB962C8B-B14F-4D97-AF65-F5344CB8AC3E}">
        <p14:creationId xmlns:p14="http://schemas.microsoft.com/office/powerpoint/2010/main" val="3467974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6584738" y="921735"/>
            <a:ext cx="1866568" cy="268745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2" name="Rectangle 11"/>
          <p:cNvSpPr/>
          <p:nvPr/>
        </p:nvSpPr>
        <p:spPr>
          <a:xfrm rot="16200000">
            <a:off x="3718640" y="4433527"/>
            <a:ext cx="1866568" cy="2510259"/>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3" name="Rectangle 12"/>
          <p:cNvSpPr/>
          <p:nvPr/>
        </p:nvSpPr>
        <p:spPr>
          <a:xfrm rot="16200000">
            <a:off x="6709509" y="4336286"/>
            <a:ext cx="1866569" cy="270473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4" name="Oval 13"/>
          <p:cNvSpPr/>
          <p:nvPr/>
        </p:nvSpPr>
        <p:spPr>
          <a:xfrm rot="16200000">
            <a:off x="3453852" y="1058191"/>
            <a:ext cx="2274726" cy="2388842"/>
          </a:xfrm>
          <a:prstGeom prst="ellipse">
            <a:avLst/>
          </a:prstGeom>
          <a:noFill/>
          <a:ln w="762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5" name="TextBox 14"/>
          <p:cNvSpPr txBox="1"/>
          <p:nvPr/>
        </p:nvSpPr>
        <p:spPr>
          <a:xfrm>
            <a:off x="3524965" y="340220"/>
            <a:ext cx="2025123" cy="611706"/>
          </a:xfrm>
          <a:prstGeom prst="rect">
            <a:avLst/>
          </a:prstGeom>
          <a:noFill/>
        </p:spPr>
        <p:txBody>
          <a:bodyPr wrap="square" lIns="57150" tIns="28575" rIns="57150" bIns="28575" rtlCol="0">
            <a:spAutoFit/>
          </a:bodyPr>
          <a:lstStyle/>
          <a:p>
            <a:pPr algn="ctr"/>
            <a:r>
              <a:rPr lang="en-US" b="1" dirty="0" smtClean="0">
                <a:solidFill>
                  <a:srgbClr val="0000FF"/>
                </a:solidFill>
              </a:rPr>
              <a:t>Atmosphere</a:t>
            </a:r>
          </a:p>
          <a:p>
            <a:pPr algn="ctr"/>
            <a:r>
              <a:rPr lang="en-US" dirty="0" smtClean="0"/>
              <a:t>CO</a:t>
            </a:r>
            <a:r>
              <a:rPr lang="en-US" baseline="-25000" dirty="0" smtClean="0"/>
              <a:t>2</a:t>
            </a:r>
            <a:endParaRPr lang="en-US" baseline="-25000" dirty="0"/>
          </a:p>
        </p:txBody>
      </p:sp>
      <p:sp>
        <p:nvSpPr>
          <p:cNvPr id="16" name="TextBox 15"/>
          <p:cNvSpPr txBox="1"/>
          <p:nvPr/>
        </p:nvSpPr>
        <p:spPr>
          <a:xfrm>
            <a:off x="3322958" y="3993048"/>
            <a:ext cx="2584096" cy="611706"/>
          </a:xfrm>
          <a:prstGeom prst="rect">
            <a:avLst/>
          </a:prstGeom>
          <a:noFill/>
        </p:spPr>
        <p:txBody>
          <a:bodyPr wrap="square" lIns="57150" tIns="28575" rIns="57150" bIns="28575" rtlCol="0">
            <a:spAutoFit/>
          </a:bodyPr>
          <a:lstStyle/>
          <a:p>
            <a:pPr algn="ctr"/>
            <a:r>
              <a:rPr lang="en-US" b="1" dirty="0" smtClean="0">
                <a:solidFill>
                  <a:srgbClr val="008000"/>
                </a:solidFill>
              </a:rPr>
              <a:t>Soil </a:t>
            </a:r>
          </a:p>
          <a:p>
            <a:pPr algn="ctr"/>
            <a:r>
              <a:rPr lang="en-US" dirty="0" smtClean="0"/>
              <a:t>organic carbon</a:t>
            </a:r>
            <a:endParaRPr lang="en-US" dirty="0"/>
          </a:p>
        </p:txBody>
      </p:sp>
      <p:sp>
        <p:nvSpPr>
          <p:cNvPr id="17" name="TextBox 16"/>
          <p:cNvSpPr txBox="1"/>
          <p:nvPr/>
        </p:nvSpPr>
        <p:spPr>
          <a:xfrm>
            <a:off x="6290424" y="546754"/>
            <a:ext cx="2182092" cy="611706"/>
          </a:xfrm>
          <a:prstGeom prst="rect">
            <a:avLst/>
          </a:prstGeom>
          <a:noFill/>
        </p:spPr>
        <p:txBody>
          <a:bodyPr wrap="square" lIns="57150" tIns="28575" rIns="57150" bIns="28575" rtlCol="0">
            <a:spAutoFit/>
          </a:bodyPr>
          <a:lstStyle/>
          <a:p>
            <a:pPr algn="ctr"/>
            <a:r>
              <a:rPr lang="en-US" b="1" dirty="0" smtClean="0">
                <a:solidFill>
                  <a:srgbClr val="008000"/>
                </a:solidFill>
              </a:rPr>
              <a:t>Biomass</a:t>
            </a:r>
          </a:p>
          <a:p>
            <a:pPr algn="ctr"/>
            <a:r>
              <a:rPr lang="en-US" dirty="0" smtClean="0"/>
              <a:t>organic carbon</a:t>
            </a:r>
            <a:endParaRPr lang="en-US" dirty="0"/>
          </a:p>
        </p:txBody>
      </p:sp>
      <p:sp>
        <p:nvSpPr>
          <p:cNvPr id="18" name="TextBox 17"/>
          <p:cNvSpPr txBox="1"/>
          <p:nvPr/>
        </p:nvSpPr>
        <p:spPr>
          <a:xfrm>
            <a:off x="6290424" y="3993048"/>
            <a:ext cx="2853576" cy="611706"/>
          </a:xfrm>
          <a:prstGeom prst="rect">
            <a:avLst/>
          </a:prstGeom>
          <a:noFill/>
        </p:spPr>
        <p:txBody>
          <a:bodyPr wrap="square" lIns="57150" tIns="28575" rIns="57150" bIns="28575" rtlCol="0">
            <a:spAutoFit/>
          </a:bodyPr>
          <a:lstStyle/>
          <a:p>
            <a:pPr algn="ctr"/>
            <a:r>
              <a:rPr lang="en-US" b="1" dirty="0" smtClean="0">
                <a:solidFill>
                  <a:srgbClr val="008000"/>
                </a:solidFill>
              </a:rPr>
              <a:t>Fossil Fuels</a:t>
            </a:r>
          </a:p>
          <a:p>
            <a:pPr algn="ctr"/>
            <a:r>
              <a:rPr lang="en-US" dirty="0"/>
              <a:t>o</a:t>
            </a:r>
            <a:r>
              <a:rPr lang="en-US" dirty="0" smtClean="0"/>
              <a:t>rganic carbon</a:t>
            </a:r>
            <a:endParaRPr lang="en-US" dirty="0"/>
          </a:p>
        </p:txBody>
      </p:sp>
      <p:sp>
        <p:nvSpPr>
          <p:cNvPr id="11" name="Content Placeholder 2"/>
          <p:cNvSpPr txBox="1">
            <a:spLocks/>
          </p:cNvSpPr>
          <p:nvPr/>
        </p:nvSpPr>
        <p:spPr>
          <a:xfrm>
            <a:off x="259373" y="688892"/>
            <a:ext cx="3055625" cy="59330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6600"/>
                </a:solidFill>
                <a:latin typeface="Copperplate"/>
                <a:cs typeface="Copperplate"/>
              </a:rPr>
              <a:t>Question</a:t>
            </a:r>
            <a:r>
              <a:rPr lang="en-US" dirty="0" smtClean="0">
                <a:solidFill>
                  <a:srgbClr val="FF6600"/>
                </a:solidFill>
                <a:latin typeface="Copperplate"/>
                <a:cs typeface="Copperplate"/>
              </a:rPr>
              <a:t>: </a:t>
            </a:r>
          </a:p>
          <a:p>
            <a:pPr marL="0" indent="0">
              <a:buNone/>
            </a:pPr>
            <a:r>
              <a:rPr lang="en-US" dirty="0" smtClean="0">
                <a:solidFill>
                  <a:srgbClr val="FF6600"/>
                </a:solidFill>
                <a:latin typeface="Copperplate"/>
                <a:cs typeface="Copperplate"/>
              </a:rPr>
              <a:t>Which carbon-transforming processes cause these changes? </a:t>
            </a:r>
            <a:endParaRPr lang="en-US" dirty="0">
              <a:solidFill>
                <a:srgbClr val="FF6600"/>
              </a:solidFill>
              <a:latin typeface="Copperplate"/>
              <a:cs typeface="Copperplate"/>
            </a:endParaRPr>
          </a:p>
        </p:txBody>
      </p:sp>
      <p:sp>
        <p:nvSpPr>
          <p:cNvPr id="2" name="Slide Number Placeholder 1"/>
          <p:cNvSpPr>
            <a:spLocks noGrp="1"/>
          </p:cNvSpPr>
          <p:nvPr>
            <p:ph type="sldNum" sz="quarter" idx="12"/>
          </p:nvPr>
        </p:nvSpPr>
        <p:spPr/>
        <p:txBody>
          <a:bodyPr/>
          <a:lstStyle/>
          <a:p>
            <a:fld id="{57EFB0BE-6E93-D74B-B591-CDA2481F351A}" type="slidenum">
              <a:rPr lang="en-US" smtClean="0"/>
              <a:t>6</a:t>
            </a:fld>
            <a:endParaRPr lang="en-US"/>
          </a:p>
        </p:txBody>
      </p:sp>
    </p:spTree>
    <p:extLst>
      <p:ext uri="{BB962C8B-B14F-4D97-AF65-F5344CB8AC3E}">
        <p14:creationId xmlns:p14="http://schemas.microsoft.com/office/powerpoint/2010/main" val="2353647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6528710" y="921735"/>
            <a:ext cx="1866568" cy="268745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2" name="Rectangle 11"/>
          <p:cNvSpPr/>
          <p:nvPr/>
        </p:nvSpPr>
        <p:spPr>
          <a:xfrm rot="16200000">
            <a:off x="3718640" y="4433527"/>
            <a:ext cx="1866568" cy="2510259"/>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3" name="Rectangle 12"/>
          <p:cNvSpPr/>
          <p:nvPr/>
        </p:nvSpPr>
        <p:spPr>
          <a:xfrm rot="16200000">
            <a:off x="6709509" y="4336286"/>
            <a:ext cx="1866569" cy="270473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4" name="Oval 13"/>
          <p:cNvSpPr/>
          <p:nvPr/>
        </p:nvSpPr>
        <p:spPr>
          <a:xfrm rot="16200000">
            <a:off x="3453852" y="1058191"/>
            <a:ext cx="2274726" cy="2388842"/>
          </a:xfrm>
          <a:prstGeom prst="ellipse">
            <a:avLst/>
          </a:prstGeom>
          <a:noFill/>
          <a:ln w="762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5" name="TextBox 14"/>
          <p:cNvSpPr txBox="1"/>
          <p:nvPr/>
        </p:nvSpPr>
        <p:spPr>
          <a:xfrm>
            <a:off x="3524965" y="340220"/>
            <a:ext cx="2025123" cy="611706"/>
          </a:xfrm>
          <a:prstGeom prst="rect">
            <a:avLst/>
          </a:prstGeom>
          <a:noFill/>
        </p:spPr>
        <p:txBody>
          <a:bodyPr wrap="square" lIns="57150" tIns="28575" rIns="57150" bIns="28575" rtlCol="0">
            <a:spAutoFit/>
          </a:bodyPr>
          <a:lstStyle/>
          <a:p>
            <a:pPr algn="ctr"/>
            <a:r>
              <a:rPr lang="en-US" b="1" dirty="0" smtClean="0">
                <a:solidFill>
                  <a:srgbClr val="0000FF"/>
                </a:solidFill>
              </a:rPr>
              <a:t>Atmosphere</a:t>
            </a:r>
          </a:p>
          <a:p>
            <a:pPr algn="ctr"/>
            <a:r>
              <a:rPr lang="en-US" dirty="0" smtClean="0"/>
              <a:t>CO</a:t>
            </a:r>
            <a:r>
              <a:rPr lang="en-US" baseline="-25000" dirty="0" smtClean="0"/>
              <a:t>2</a:t>
            </a:r>
            <a:endParaRPr lang="en-US" baseline="-25000" dirty="0"/>
          </a:p>
        </p:txBody>
      </p:sp>
      <p:sp>
        <p:nvSpPr>
          <p:cNvPr id="16" name="TextBox 15"/>
          <p:cNvSpPr txBox="1"/>
          <p:nvPr/>
        </p:nvSpPr>
        <p:spPr>
          <a:xfrm>
            <a:off x="3322958" y="3993048"/>
            <a:ext cx="2584096" cy="611706"/>
          </a:xfrm>
          <a:prstGeom prst="rect">
            <a:avLst/>
          </a:prstGeom>
          <a:noFill/>
        </p:spPr>
        <p:txBody>
          <a:bodyPr wrap="square" lIns="57150" tIns="28575" rIns="57150" bIns="28575" rtlCol="0">
            <a:spAutoFit/>
          </a:bodyPr>
          <a:lstStyle/>
          <a:p>
            <a:pPr algn="ctr"/>
            <a:r>
              <a:rPr lang="en-US" b="1" dirty="0" smtClean="0">
                <a:solidFill>
                  <a:srgbClr val="008000"/>
                </a:solidFill>
              </a:rPr>
              <a:t>Soil </a:t>
            </a:r>
          </a:p>
          <a:p>
            <a:pPr algn="ctr"/>
            <a:r>
              <a:rPr lang="en-US" dirty="0" smtClean="0"/>
              <a:t>organic carbon</a:t>
            </a:r>
            <a:endParaRPr lang="en-US" dirty="0"/>
          </a:p>
        </p:txBody>
      </p:sp>
      <p:sp>
        <p:nvSpPr>
          <p:cNvPr id="17" name="TextBox 16"/>
          <p:cNvSpPr txBox="1"/>
          <p:nvPr/>
        </p:nvSpPr>
        <p:spPr>
          <a:xfrm>
            <a:off x="6290424" y="546754"/>
            <a:ext cx="2182092" cy="611706"/>
          </a:xfrm>
          <a:prstGeom prst="rect">
            <a:avLst/>
          </a:prstGeom>
          <a:noFill/>
        </p:spPr>
        <p:txBody>
          <a:bodyPr wrap="square" lIns="57150" tIns="28575" rIns="57150" bIns="28575" rtlCol="0">
            <a:spAutoFit/>
          </a:bodyPr>
          <a:lstStyle/>
          <a:p>
            <a:pPr algn="ctr"/>
            <a:r>
              <a:rPr lang="en-US" b="1" dirty="0" smtClean="0">
                <a:solidFill>
                  <a:srgbClr val="008000"/>
                </a:solidFill>
              </a:rPr>
              <a:t>Biomass</a:t>
            </a:r>
          </a:p>
          <a:p>
            <a:pPr algn="ctr"/>
            <a:r>
              <a:rPr lang="en-US" dirty="0" smtClean="0"/>
              <a:t>organic carbon</a:t>
            </a:r>
            <a:endParaRPr lang="en-US" dirty="0"/>
          </a:p>
        </p:txBody>
      </p:sp>
      <p:sp>
        <p:nvSpPr>
          <p:cNvPr id="18" name="TextBox 17"/>
          <p:cNvSpPr txBox="1"/>
          <p:nvPr/>
        </p:nvSpPr>
        <p:spPr>
          <a:xfrm>
            <a:off x="6290424" y="3993048"/>
            <a:ext cx="2853576" cy="611706"/>
          </a:xfrm>
          <a:prstGeom prst="rect">
            <a:avLst/>
          </a:prstGeom>
          <a:noFill/>
        </p:spPr>
        <p:txBody>
          <a:bodyPr wrap="square" lIns="57150" tIns="28575" rIns="57150" bIns="28575" rtlCol="0">
            <a:spAutoFit/>
          </a:bodyPr>
          <a:lstStyle/>
          <a:p>
            <a:pPr algn="ctr"/>
            <a:r>
              <a:rPr lang="en-US" b="1" dirty="0" smtClean="0">
                <a:solidFill>
                  <a:srgbClr val="008000"/>
                </a:solidFill>
              </a:rPr>
              <a:t>Fossil Fuels</a:t>
            </a:r>
          </a:p>
          <a:p>
            <a:pPr algn="ctr"/>
            <a:r>
              <a:rPr lang="en-US" dirty="0"/>
              <a:t>o</a:t>
            </a:r>
            <a:r>
              <a:rPr lang="en-US" dirty="0" smtClean="0"/>
              <a:t>rganic carbon</a:t>
            </a:r>
            <a:endParaRPr lang="en-US" dirty="0"/>
          </a:p>
        </p:txBody>
      </p:sp>
      <p:sp>
        <p:nvSpPr>
          <p:cNvPr id="19" name="Content Placeholder 2"/>
          <p:cNvSpPr txBox="1">
            <a:spLocks/>
          </p:cNvSpPr>
          <p:nvPr/>
        </p:nvSpPr>
        <p:spPr>
          <a:xfrm>
            <a:off x="189891" y="1967097"/>
            <a:ext cx="3647268" cy="32175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FF6600"/>
                </a:solidFill>
                <a:latin typeface="Copperplate"/>
                <a:cs typeface="Copperplate"/>
              </a:rPr>
              <a:t>Question: </a:t>
            </a:r>
          </a:p>
          <a:p>
            <a:pPr marL="0" indent="0">
              <a:buNone/>
            </a:pPr>
            <a:r>
              <a:rPr lang="en-US" dirty="0" smtClean="0">
                <a:solidFill>
                  <a:srgbClr val="FF6600"/>
                </a:solidFill>
                <a:latin typeface="Copperplate"/>
                <a:cs typeface="Copperplate"/>
              </a:rPr>
              <a:t>How does </a:t>
            </a:r>
            <a:r>
              <a:rPr lang="en-US" b="1" dirty="0" smtClean="0">
                <a:solidFill>
                  <a:srgbClr val="FF6600"/>
                </a:solidFill>
                <a:latin typeface="Copperplate"/>
                <a:cs typeface="Copperplate"/>
              </a:rPr>
              <a:t>Photosynthesis</a:t>
            </a:r>
            <a:r>
              <a:rPr lang="en-US" dirty="0" smtClean="0">
                <a:solidFill>
                  <a:srgbClr val="FF6600"/>
                </a:solidFill>
                <a:latin typeface="Copperplate"/>
                <a:cs typeface="Copperplate"/>
              </a:rPr>
              <a:t> affect the pools?</a:t>
            </a:r>
            <a:endParaRPr lang="en-US" dirty="0">
              <a:solidFill>
                <a:srgbClr val="FF6600"/>
              </a:solidFill>
              <a:latin typeface="Copperplate"/>
              <a:cs typeface="Copperplate"/>
            </a:endParaRPr>
          </a:p>
        </p:txBody>
      </p:sp>
      <p:sp>
        <p:nvSpPr>
          <p:cNvPr id="2" name="Slide Number Placeholder 1"/>
          <p:cNvSpPr>
            <a:spLocks noGrp="1"/>
          </p:cNvSpPr>
          <p:nvPr>
            <p:ph type="sldNum" sz="quarter" idx="12"/>
          </p:nvPr>
        </p:nvSpPr>
        <p:spPr/>
        <p:txBody>
          <a:bodyPr/>
          <a:lstStyle/>
          <a:p>
            <a:fld id="{57EFB0BE-6E93-D74B-B591-CDA2481F351A}" type="slidenum">
              <a:rPr lang="en-US" smtClean="0"/>
              <a:t>7</a:t>
            </a:fld>
            <a:endParaRPr lang="en-US"/>
          </a:p>
        </p:txBody>
      </p:sp>
    </p:spTree>
    <p:extLst>
      <p:ext uri="{BB962C8B-B14F-4D97-AF65-F5344CB8AC3E}">
        <p14:creationId xmlns:p14="http://schemas.microsoft.com/office/powerpoint/2010/main" val="18518590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6528710" y="921735"/>
            <a:ext cx="1866568" cy="268745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2" name="Rectangle 11"/>
          <p:cNvSpPr/>
          <p:nvPr/>
        </p:nvSpPr>
        <p:spPr>
          <a:xfrm rot="16200000">
            <a:off x="3718640" y="4433527"/>
            <a:ext cx="1866568" cy="2510259"/>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3" name="Rectangle 12"/>
          <p:cNvSpPr/>
          <p:nvPr/>
        </p:nvSpPr>
        <p:spPr>
          <a:xfrm rot="16200000">
            <a:off x="6709509" y="4336286"/>
            <a:ext cx="1866569" cy="270473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4" name="Oval 13"/>
          <p:cNvSpPr/>
          <p:nvPr/>
        </p:nvSpPr>
        <p:spPr>
          <a:xfrm rot="16200000">
            <a:off x="3453852" y="1058191"/>
            <a:ext cx="2274726" cy="2388842"/>
          </a:xfrm>
          <a:prstGeom prst="ellipse">
            <a:avLst/>
          </a:prstGeom>
          <a:noFill/>
          <a:ln w="762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5" name="TextBox 14"/>
          <p:cNvSpPr txBox="1"/>
          <p:nvPr/>
        </p:nvSpPr>
        <p:spPr>
          <a:xfrm>
            <a:off x="3524965" y="340220"/>
            <a:ext cx="2025123" cy="611706"/>
          </a:xfrm>
          <a:prstGeom prst="rect">
            <a:avLst/>
          </a:prstGeom>
          <a:noFill/>
        </p:spPr>
        <p:txBody>
          <a:bodyPr wrap="square" lIns="57150" tIns="28575" rIns="57150" bIns="28575" rtlCol="0">
            <a:spAutoFit/>
          </a:bodyPr>
          <a:lstStyle/>
          <a:p>
            <a:pPr algn="ctr"/>
            <a:r>
              <a:rPr lang="en-US" b="1" dirty="0" smtClean="0">
                <a:solidFill>
                  <a:srgbClr val="0000FF"/>
                </a:solidFill>
              </a:rPr>
              <a:t>Atmosphere</a:t>
            </a:r>
          </a:p>
          <a:p>
            <a:pPr algn="ctr"/>
            <a:r>
              <a:rPr lang="en-US" dirty="0" smtClean="0"/>
              <a:t>CO</a:t>
            </a:r>
            <a:r>
              <a:rPr lang="en-US" baseline="-25000" dirty="0" smtClean="0"/>
              <a:t>2</a:t>
            </a:r>
            <a:endParaRPr lang="en-US" baseline="-25000" dirty="0"/>
          </a:p>
        </p:txBody>
      </p:sp>
      <p:sp>
        <p:nvSpPr>
          <p:cNvPr id="16" name="TextBox 15"/>
          <p:cNvSpPr txBox="1"/>
          <p:nvPr/>
        </p:nvSpPr>
        <p:spPr>
          <a:xfrm>
            <a:off x="3322958" y="3993048"/>
            <a:ext cx="2584096" cy="611706"/>
          </a:xfrm>
          <a:prstGeom prst="rect">
            <a:avLst/>
          </a:prstGeom>
          <a:noFill/>
        </p:spPr>
        <p:txBody>
          <a:bodyPr wrap="square" lIns="57150" tIns="28575" rIns="57150" bIns="28575" rtlCol="0">
            <a:spAutoFit/>
          </a:bodyPr>
          <a:lstStyle/>
          <a:p>
            <a:pPr algn="ctr"/>
            <a:r>
              <a:rPr lang="en-US" b="1" dirty="0" smtClean="0">
                <a:solidFill>
                  <a:srgbClr val="008000"/>
                </a:solidFill>
              </a:rPr>
              <a:t>Soil </a:t>
            </a:r>
          </a:p>
          <a:p>
            <a:pPr algn="ctr"/>
            <a:r>
              <a:rPr lang="en-US" dirty="0" smtClean="0"/>
              <a:t>organic carbon</a:t>
            </a:r>
            <a:endParaRPr lang="en-US" dirty="0"/>
          </a:p>
        </p:txBody>
      </p:sp>
      <p:sp>
        <p:nvSpPr>
          <p:cNvPr id="17" name="TextBox 16"/>
          <p:cNvSpPr txBox="1"/>
          <p:nvPr/>
        </p:nvSpPr>
        <p:spPr>
          <a:xfrm>
            <a:off x="6290424" y="546754"/>
            <a:ext cx="2182092" cy="611706"/>
          </a:xfrm>
          <a:prstGeom prst="rect">
            <a:avLst/>
          </a:prstGeom>
          <a:noFill/>
        </p:spPr>
        <p:txBody>
          <a:bodyPr wrap="square" lIns="57150" tIns="28575" rIns="57150" bIns="28575" rtlCol="0">
            <a:spAutoFit/>
          </a:bodyPr>
          <a:lstStyle/>
          <a:p>
            <a:pPr algn="ctr"/>
            <a:r>
              <a:rPr lang="en-US" b="1" dirty="0" smtClean="0">
                <a:solidFill>
                  <a:srgbClr val="008000"/>
                </a:solidFill>
              </a:rPr>
              <a:t>Biomass</a:t>
            </a:r>
          </a:p>
          <a:p>
            <a:pPr algn="ctr"/>
            <a:r>
              <a:rPr lang="en-US" dirty="0" smtClean="0"/>
              <a:t>organic carbon</a:t>
            </a:r>
            <a:endParaRPr lang="en-US" dirty="0"/>
          </a:p>
        </p:txBody>
      </p:sp>
      <p:sp>
        <p:nvSpPr>
          <p:cNvPr id="18" name="TextBox 17"/>
          <p:cNvSpPr txBox="1"/>
          <p:nvPr/>
        </p:nvSpPr>
        <p:spPr>
          <a:xfrm>
            <a:off x="6290424" y="3993048"/>
            <a:ext cx="2853576" cy="611706"/>
          </a:xfrm>
          <a:prstGeom prst="rect">
            <a:avLst/>
          </a:prstGeom>
          <a:noFill/>
        </p:spPr>
        <p:txBody>
          <a:bodyPr wrap="square" lIns="57150" tIns="28575" rIns="57150" bIns="28575" rtlCol="0">
            <a:spAutoFit/>
          </a:bodyPr>
          <a:lstStyle/>
          <a:p>
            <a:pPr algn="ctr"/>
            <a:r>
              <a:rPr lang="en-US" b="1" dirty="0" smtClean="0">
                <a:solidFill>
                  <a:srgbClr val="008000"/>
                </a:solidFill>
              </a:rPr>
              <a:t>Fossil Fuels</a:t>
            </a:r>
          </a:p>
          <a:p>
            <a:pPr algn="ctr"/>
            <a:r>
              <a:rPr lang="en-US" dirty="0"/>
              <a:t>o</a:t>
            </a:r>
            <a:r>
              <a:rPr lang="en-US" dirty="0" smtClean="0"/>
              <a:t>rganic carbon</a:t>
            </a:r>
            <a:endParaRPr lang="en-US" dirty="0"/>
          </a:p>
        </p:txBody>
      </p:sp>
      <p:sp>
        <p:nvSpPr>
          <p:cNvPr id="19" name="Content Placeholder 2"/>
          <p:cNvSpPr txBox="1">
            <a:spLocks/>
          </p:cNvSpPr>
          <p:nvPr/>
        </p:nvSpPr>
        <p:spPr>
          <a:xfrm>
            <a:off x="189891" y="1967097"/>
            <a:ext cx="3647268" cy="32175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FF6600"/>
                </a:solidFill>
                <a:latin typeface="Copperplate"/>
                <a:cs typeface="Copperplate"/>
              </a:rPr>
              <a:t>Question: </a:t>
            </a:r>
          </a:p>
          <a:p>
            <a:pPr marL="0" indent="0">
              <a:buNone/>
            </a:pPr>
            <a:r>
              <a:rPr lang="en-US" dirty="0" smtClean="0">
                <a:solidFill>
                  <a:srgbClr val="FF6600"/>
                </a:solidFill>
                <a:latin typeface="Copperplate"/>
                <a:cs typeface="Copperplate"/>
              </a:rPr>
              <a:t>How does </a:t>
            </a:r>
            <a:r>
              <a:rPr lang="en-US" b="1" dirty="0" smtClean="0">
                <a:solidFill>
                  <a:srgbClr val="FF6600"/>
                </a:solidFill>
                <a:latin typeface="Copperplate"/>
                <a:cs typeface="Copperplate"/>
              </a:rPr>
              <a:t>Cellular Respiration </a:t>
            </a:r>
            <a:r>
              <a:rPr lang="en-US" dirty="0" smtClean="0">
                <a:solidFill>
                  <a:srgbClr val="FF6600"/>
                </a:solidFill>
                <a:latin typeface="Copperplate"/>
                <a:cs typeface="Copperplate"/>
              </a:rPr>
              <a:t>affect the pools?</a:t>
            </a:r>
            <a:endParaRPr lang="en-US" dirty="0">
              <a:solidFill>
                <a:srgbClr val="FF6600"/>
              </a:solidFill>
              <a:latin typeface="Copperplate"/>
              <a:cs typeface="Copperplate"/>
            </a:endParaRPr>
          </a:p>
        </p:txBody>
      </p:sp>
      <p:sp>
        <p:nvSpPr>
          <p:cNvPr id="2" name="Slide Number Placeholder 1"/>
          <p:cNvSpPr>
            <a:spLocks noGrp="1"/>
          </p:cNvSpPr>
          <p:nvPr>
            <p:ph type="sldNum" sz="quarter" idx="12"/>
          </p:nvPr>
        </p:nvSpPr>
        <p:spPr/>
        <p:txBody>
          <a:bodyPr/>
          <a:lstStyle/>
          <a:p>
            <a:fld id="{57EFB0BE-6E93-D74B-B591-CDA2481F351A}" type="slidenum">
              <a:rPr lang="en-US" smtClean="0"/>
              <a:t>8</a:t>
            </a:fld>
            <a:endParaRPr lang="en-US"/>
          </a:p>
        </p:txBody>
      </p:sp>
    </p:spTree>
    <p:extLst>
      <p:ext uri="{BB962C8B-B14F-4D97-AF65-F5344CB8AC3E}">
        <p14:creationId xmlns:p14="http://schemas.microsoft.com/office/powerpoint/2010/main" val="2153918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6528710" y="921735"/>
            <a:ext cx="1866568" cy="268745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2" name="Rectangle 11"/>
          <p:cNvSpPr/>
          <p:nvPr/>
        </p:nvSpPr>
        <p:spPr>
          <a:xfrm rot="16200000">
            <a:off x="3718640" y="4433527"/>
            <a:ext cx="1866568" cy="2510259"/>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3" name="Rectangle 12"/>
          <p:cNvSpPr/>
          <p:nvPr/>
        </p:nvSpPr>
        <p:spPr>
          <a:xfrm rot="16200000">
            <a:off x="6709509" y="4336286"/>
            <a:ext cx="1866569" cy="2704738"/>
          </a:xfrm>
          <a:prstGeom prst="rect">
            <a:avLst/>
          </a:prstGeom>
          <a:noFill/>
          <a:ln w="76200" cmpd="sng">
            <a:solidFill>
              <a:schemeClr val="tx1"/>
            </a:solidFill>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4" name="Oval 13"/>
          <p:cNvSpPr/>
          <p:nvPr/>
        </p:nvSpPr>
        <p:spPr>
          <a:xfrm rot="16200000">
            <a:off x="3453852" y="1058191"/>
            <a:ext cx="2274726" cy="2388842"/>
          </a:xfrm>
          <a:prstGeom prst="ellipse">
            <a:avLst/>
          </a:prstGeom>
          <a:noFill/>
          <a:ln w="76200"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a:endParaRPr lang="en-US"/>
          </a:p>
        </p:txBody>
      </p:sp>
      <p:sp>
        <p:nvSpPr>
          <p:cNvPr id="15" name="TextBox 14"/>
          <p:cNvSpPr txBox="1"/>
          <p:nvPr/>
        </p:nvSpPr>
        <p:spPr>
          <a:xfrm>
            <a:off x="3072822" y="340220"/>
            <a:ext cx="2712813" cy="611706"/>
          </a:xfrm>
          <a:prstGeom prst="rect">
            <a:avLst/>
          </a:prstGeom>
          <a:noFill/>
        </p:spPr>
        <p:txBody>
          <a:bodyPr wrap="square" lIns="57150" tIns="28575" rIns="57150" bIns="28575" rtlCol="0">
            <a:spAutoFit/>
          </a:bodyPr>
          <a:lstStyle/>
          <a:p>
            <a:pPr algn="ctr"/>
            <a:r>
              <a:rPr lang="en-US" b="1" dirty="0" smtClean="0">
                <a:solidFill>
                  <a:srgbClr val="0000FF"/>
                </a:solidFill>
              </a:rPr>
              <a:t>Atmosphere</a:t>
            </a:r>
          </a:p>
          <a:p>
            <a:pPr algn="ctr"/>
            <a:r>
              <a:rPr lang="en-US" dirty="0" smtClean="0"/>
              <a:t>CO</a:t>
            </a:r>
            <a:r>
              <a:rPr lang="en-US" baseline="-25000" dirty="0" smtClean="0"/>
              <a:t>2 </a:t>
            </a:r>
            <a:r>
              <a:rPr lang="en-US" dirty="0" smtClean="0"/>
              <a:t>(inorganic carbon)</a:t>
            </a:r>
            <a:endParaRPr lang="en-US" dirty="0"/>
          </a:p>
        </p:txBody>
      </p:sp>
      <p:sp>
        <p:nvSpPr>
          <p:cNvPr id="16" name="TextBox 15"/>
          <p:cNvSpPr txBox="1"/>
          <p:nvPr/>
        </p:nvSpPr>
        <p:spPr>
          <a:xfrm>
            <a:off x="3322958" y="3993048"/>
            <a:ext cx="2584096" cy="611706"/>
          </a:xfrm>
          <a:prstGeom prst="rect">
            <a:avLst/>
          </a:prstGeom>
          <a:noFill/>
        </p:spPr>
        <p:txBody>
          <a:bodyPr wrap="square" lIns="57150" tIns="28575" rIns="57150" bIns="28575" rtlCol="0">
            <a:spAutoFit/>
          </a:bodyPr>
          <a:lstStyle/>
          <a:p>
            <a:pPr algn="ctr"/>
            <a:r>
              <a:rPr lang="en-US" b="1" dirty="0" smtClean="0">
                <a:solidFill>
                  <a:srgbClr val="008000"/>
                </a:solidFill>
              </a:rPr>
              <a:t>Soil </a:t>
            </a:r>
          </a:p>
          <a:p>
            <a:pPr algn="ctr"/>
            <a:r>
              <a:rPr lang="en-US" dirty="0" smtClean="0"/>
              <a:t>organic carbon</a:t>
            </a:r>
            <a:endParaRPr lang="en-US" dirty="0"/>
          </a:p>
        </p:txBody>
      </p:sp>
      <p:sp>
        <p:nvSpPr>
          <p:cNvPr id="17" name="TextBox 16"/>
          <p:cNvSpPr txBox="1"/>
          <p:nvPr/>
        </p:nvSpPr>
        <p:spPr>
          <a:xfrm>
            <a:off x="6290424" y="546754"/>
            <a:ext cx="2182092" cy="611706"/>
          </a:xfrm>
          <a:prstGeom prst="rect">
            <a:avLst/>
          </a:prstGeom>
          <a:noFill/>
        </p:spPr>
        <p:txBody>
          <a:bodyPr wrap="square" lIns="57150" tIns="28575" rIns="57150" bIns="28575" rtlCol="0">
            <a:spAutoFit/>
          </a:bodyPr>
          <a:lstStyle/>
          <a:p>
            <a:pPr algn="ctr"/>
            <a:r>
              <a:rPr lang="en-US" b="1" dirty="0" smtClean="0">
                <a:solidFill>
                  <a:srgbClr val="008000"/>
                </a:solidFill>
              </a:rPr>
              <a:t>Biomass</a:t>
            </a:r>
          </a:p>
          <a:p>
            <a:pPr algn="ctr"/>
            <a:r>
              <a:rPr lang="en-US" dirty="0" smtClean="0"/>
              <a:t>organic carbon</a:t>
            </a:r>
            <a:endParaRPr lang="en-US" dirty="0"/>
          </a:p>
        </p:txBody>
      </p:sp>
      <p:sp>
        <p:nvSpPr>
          <p:cNvPr id="18" name="TextBox 17"/>
          <p:cNvSpPr txBox="1"/>
          <p:nvPr/>
        </p:nvSpPr>
        <p:spPr>
          <a:xfrm>
            <a:off x="6290424" y="3993048"/>
            <a:ext cx="2853576" cy="611706"/>
          </a:xfrm>
          <a:prstGeom prst="rect">
            <a:avLst/>
          </a:prstGeom>
          <a:noFill/>
        </p:spPr>
        <p:txBody>
          <a:bodyPr wrap="square" lIns="57150" tIns="28575" rIns="57150" bIns="28575" rtlCol="0">
            <a:spAutoFit/>
          </a:bodyPr>
          <a:lstStyle/>
          <a:p>
            <a:pPr algn="ctr"/>
            <a:r>
              <a:rPr lang="en-US" b="1" dirty="0" smtClean="0">
                <a:solidFill>
                  <a:srgbClr val="008000"/>
                </a:solidFill>
              </a:rPr>
              <a:t>Fossil Fuels</a:t>
            </a:r>
          </a:p>
          <a:p>
            <a:pPr algn="ctr"/>
            <a:r>
              <a:rPr lang="en-US" dirty="0"/>
              <a:t>o</a:t>
            </a:r>
            <a:r>
              <a:rPr lang="en-US" dirty="0" smtClean="0"/>
              <a:t>rganic carbon</a:t>
            </a:r>
            <a:endParaRPr lang="en-US" dirty="0"/>
          </a:p>
        </p:txBody>
      </p:sp>
      <p:sp>
        <p:nvSpPr>
          <p:cNvPr id="2" name="Slide Number Placeholder 1"/>
          <p:cNvSpPr>
            <a:spLocks noGrp="1"/>
          </p:cNvSpPr>
          <p:nvPr>
            <p:ph type="sldNum" sz="quarter" idx="12"/>
          </p:nvPr>
        </p:nvSpPr>
        <p:spPr/>
        <p:txBody>
          <a:bodyPr/>
          <a:lstStyle/>
          <a:p>
            <a:fld id="{57EFB0BE-6E93-D74B-B591-CDA2481F351A}" type="slidenum">
              <a:rPr lang="en-US" smtClean="0"/>
              <a:t>9</a:t>
            </a:fld>
            <a:endParaRPr lang="en-US"/>
          </a:p>
        </p:txBody>
      </p:sp>
      <p:sp>
        <p:nvSpPr>
          <p:cNvPr id="20" name="TextBox 19"/>
          <p:cNvSpPr txBox="1"/>
          <p:nvPr/>
        </p:nvSpPr>
        <p:spPr>
          <a:xfrm>
            <a:off x="207801" y="141118"/>
            <a:ext cx="2865021" cy="4247317"/>
          </a:xfrm>
          <a:prstGeom prst="rect">
            <a:avLst/>
          </a:prstGeom>
          <a:noFill/>
        </p:spPr>
        <p:txBody>
          <a:bodyPr wrap="square" rtlCol="0">
            <a:spAutoFit/>
          </a:bodyPr>
          <a:lstStyle/>
          <a:p>
            <a:r>
              <a:rPr lang="en-US" dirty="0" smtClean="0"/>
              <a:t>Round 1 Student Instructions:</a:t>
            </a:r>
          </a:p>
          <a:p>
            <a:pPr marL="342900" indent="-342900">
              <a:buFont typeface="+mj-lt"/>
              <a:buAutoNum type="arabicPeriod"/>
            </a:pPr>
            <a:r>
              <a:rPr lang="en-US" dirty="0" smtClean="0"/>
              <a:t>Divide into groups. </a:t>
            </a:r>
          </a:p>
          <a:p>
            <a:pPr marL="342900" indent="-342900">
              <a:buFont typeface="+mj-lt"/>
              <a:buAutoNum type="arabicPeriod"/>
            </a:pPr>
            <a:r>
              <a:rPr lang="en-US" dirty="0" smtClean="0"/>
              <a:t>Read your scenario card. </a:t>
            </a:r>
          </a:p>
          <a:p>
            <a:pPr marL="342900" indent="-342900">
              <a:buFont typeface="+mj-lt"/>
              <a:buAutoNum type="arabicPeriod"/>
            </a:pPr>
            <a:r>
              <a:rPr lang="en-US" dirty="0" smtClean="0"/>
              <a:t>Discuss with your group what will happen to the organic and inorganic pools of carbon according to the scenario on your card.  </a:t>
            </a:r>
          </a:p>
          <a:p>
            <a:pPr marL="342900" indent="-342900">
              <a:buFont typeface="+mj-lt"/>
              <a:buAutoNum type="arabicPeriod"/>
            </a:pPr>
            <a:r>
              <a:rPr lang="en-US" dirty="0" smtClean="0"/>
              <a:t>Share your scenarios with the rest of the class (you can use the diagram to help explain if you need to).</a:t>
            </a:r>
            <a:endParaRPr lang="en-US" dirty="0"/>
          </a:p>
        </p:txBody>
      </p:sp>
      <p:sp>
        <p:nvSpPr>
          <p:cNvPr id="21" name="Right Arrow 20"/>
          <p:cNvSpPr/>
          <p:nvPr/>
        </p:nvSpPr>
        <p:spPr>
          <a:xfrm>
            <a:off x="4283860" y="1500880"/>
            <a:ext cx="3003552" cy="812253"/>
          </a:xfrm>
          <a:prstGeom prst="rightArrow">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10800000">
            <a:off x="4353631" y="2222862"/>
            <a:ext cx="2933780" cy="812253"/>
          </a:xfrm>
          <a:prstGeom prst="rightArrow">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1873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1337</TotalTime>
  <Words>872</Words>
  <Application>Microsoft Macintosh PowerPoint</Application>
  <PresentationFormat>On-screen Show (4:3)</PresentationFormat>
  <Paragraphs>118</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Human Energy Systems  Lesson 2 Activity 2</vt:lpstr>
      <vt:lpstr>The Keeling Curve</vt:lpstr>
      <vt:lpstr>2. The Carbon/Movement Question</vt:lpstr>
      <vt:lpstr>The Carbon/Movement Question</vt:lpstr>
      <vt:lpstr>PowerPoint Presentation</vt:lpstr>
      <vt:lpstr>PowerPoint Presentation</vt:lpstr>
      <vt:lpstr>PowerPoint Presentation</vt:lpstr>
      <vt:lpstr>PowerPoint Presentation</vt:lpstr>
      <vt:lpstr>PowerPoint Presentation</vt:lpstr>
      <vt:lpstr>Energy in the Biomass pool</vt:lpstr>
      <vt:lpstr>Energy in the Atmosphere pool</vt:lpstr>
      <vt:lpstr>Where does the energy go?</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Energy Systems</dc:title>
  <dc:creator>Hannah Miller</dc:creator>
  <cp:lastModifiedBy>Hannah Miller</cp:lastModifiedBy>
  <cp:revision>330</cp:revision>
  <dcterms:created xsi:type="dcterms:W3CDTF">2012-10-21T02:43:43Z</dcterms:created>
  <dcterms:modified xsi:type="dcterms:W3CDTF">2013-02-13T13:33:29Z</dcterms:modified>
</cp:coreProperties>
</file>